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
  </p:notesMasterIdLst>
  <p:sldIdLst>
    <p:sldId id="256" r:id="rId3"/>
    <p:sldId id="257" r:id="rId4"/>
    <p:sldId id="274" r:id="rId5"/>
    <p:sldId id="258" r:id="rId6"/>
    <p:sldId id="259" r:id="rId7"/>
    <p:sldId id="276" r:id="rId8"/>
    <p:sldId id="275" r:id="rId9"/>
    <p:sldId id="268" r:id="rId10"/>
    <p:sldId id="281" r:id="rId11"/>
    <p:sldId id="272" r:id="rId12"/>
    <p:sldId id="277" r:id="rId13"/>
    <p:sldId id="278" r:id="rId14"/>
    <p:sldId id="279" r:id="rId15"/>
    <p:sldId id="28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6"/>
    <p:restoredTop sz="74378"/>
  </p:normalViewPr>
  <p:slideViewPr>
    <p:cSldViewPr snapToGrid="0" snapToObjects="1">
      <p:cViewPr>
        <p:scale>
          <a:sx n="164" d="100"/>
          <a:sy n="164" d="100"/>
        </p:scale>
        <p:origin x="2008" y="12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Hi, I’m Mark Mullison with Team FHIR Stop.</a:t>
            </a:r>
            <a:r>
              <a:rPr lang="en-US" baseline="0" dirty="0" smtClean="0"/>
              <a:t>  My team-mate Arnab </a:t>
            </a:r>
            <a:r>
              <a:rPr lang="en-US" baseline="0" dirty="0" err="1" smtClean="0"/>
              <a:t>Barua</a:t>
            </a:r>
            <a:r>
              <a:rPr lang="en-US" baseline="0" dirty="0" smtClean="0"/>
              <a:t> will be helping me walk you through our Final </a:t>
            </a:r>
            <a:r>
              <a:rPr lang="en-US" dirty="0" smtClean="0"/>
              <a:t>Project</a:t>
            </a:r>
            <a:r>
              <a:rPr lang="en-US" baseline="0" dirty="0" smtClean="0"/>
              <a:t> Presentation today.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Here’s</a:t>
            </a:r>
            <a:r>
              <a:rPr lang="en-US" baseline="0" dirty="0" smtClean="0"/>
              <a:t> our final version of the Use Case Detail breakout schedule.  As you can see, we’re not done with the Push Adherence Info yet, but we’ve finished everything else we set out to do based on our last update.</a:t>
            </a:r>
            <a:endParaRPr dirty="0"/>
          </a:p>
        </p:txBody>
      </p:sp>
    </p:spTree>
    <p:extLst>
      <p:ext uri="{BB962C8B-B14F-4D97-AF65-F5344CB8AC3E}">
        <p14:creationId xmlns:p14="http://schemas.microsoft.com/office/powerpoint/2010/main" val="2128207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US" dirty="0" smtClean="0"/>
              <a:t>Lot of pillbox apps, but not ones that maintain sync with provider EMR’s via FHIR.</a:t>
            </a:r>
          </a:p>
          <a:p>
            <a:pPr marL="457200" lvl="0" indent="-228600" rtl="0">
              <a:lnSpc>
                <a:spcPct val="100000"/>
              </a:lnSpc>
              <a:spcBef>
                <a:spcPts val="0"/>
              </a:spcBef>
              <a:buChar char="●"/>
            </a:pPr>
            <a:r>
              <a:rPr lang="en-US" dirty="0" smtClean="0"/>
              <a:t>They also don’t gather demographic information of the patients for analysis later in understanding medication adherence at the community level</a:t>
            </a:r>
            <a:r>
              <a:rPr lang="en-US" baseline="0" dirty="0" smtClean="0"/>
              <a:t> and they don’t ask why a patient </a:t>
            </a:r>
            <a:r>
              <a:rPr lang="en-US" baseline="0" dirty="0" err="1" smtClean="0"/>
              <a:t>didn</a:t>
            </a:r>
            <a:r>
              <a:rPr lang="mr-IN" baseline="0" dirty="0" smtClean="0"/>
              <a:t>’</a:t>
            </a:r>
            <a:r>
              <a:rPr lang="en-US" baseline="0" dirty="0" smtClean="0"/>
              <a:t>t take his or her meds.</a:t>
            </a:r>
            <a:endParaRPr lang="en-US" dirty="0" smtClean="0"/>
          </a:p>
          <a:p>
            <a:pPr marL="457200" lvl="0" indent="-228600" rtl="0">
              <a:lnSpc>
                <a:spcPct val="100000"/>
              </a:lnSpc>
              <a:spcBef>
                <a:spcPts val="0"/>
              </a:spcBef>
              <a:buChar char="●"/>
            </a:pPr>
            <a:r>
              <a:rPr lang="en-US" dirty="0" smtClean="0"/>
              <a:t>And lastly, there is no comprehensive solution framework like what we’ve proposed in the Medication Adherence Support System.  Which is admittedly “pie-in-the-sky” but it’s doable and pretty exciting.</a:t>
            </a:r>
          </a:p>
          <a:p>
            <a:pPr marL="457200" lvl="0" indent="-228600" rtl="0">
              <a:lnSpc>
                <a:spcPct val="100000"/>
              </a:lnSpc>
              <a:spcBef>
                <a:spcPts val="0"/>
              </a:spcBef>
              <a:buChar char="●"/>
            </a:pPr>
            <a:endParaRPr lang="en-US" dirty="0" smtClean="0"/>
          </a:p>
        </p:txBody>
      </p:sp>
    </p:spTree>
    <p:extLst>
      <p:ext uri="{BB962C8B-B14F-4D97-AF65-F5344CB8AC3E}">
        <p14:creationId xmlns:p14="http://schemas.microsoft.com/office/powerpoint/2010/main" val="154781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summary, we started with a huge scope with no actionable requirements, we focused on one area and worked with our mentors to refine the ideas and use cases.  We had very little experience with Android app development starting out and that made it slow going for a while as we got up to speed.  But we’ve built a good proof of concept and taken the first step in organizing future work to help realize the vision.  </a:t>
            </a:r>
          </a:p>
          <a:p>
            <a:pPr marL="457200" lvl="0" indent="-228600" rtl="0">
              <a:lnSpc>
                <a:spcPct val="100000"/>
              </a:lnSpc>
              <a:spcBef>
                <a:spcPts val="0"/>
              </a:spcBef>
              <a:buChar char="●"/>
            </a:pPr>
            <a:endParaRPr lang="en-US" dirty="0" smtClean="0"/>
          </a:p>
        </p:txBody>
      </p:sp>
    </p:spTree>
    <p:extLst>
      <p:ext uri="{BB962C8B-B14F-4D97-AF65-F5344CB8AC3E}">
        <p14:creationId xmlns:p14="http://schemas.microsoft.com/office/powerpoint/2010/main" val="1716837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0" rtl="0">
              <a:lnSpc>
                <a:spcPct val="100000"/>
              </a:lnSpc>
              <a:spcBef>
                <a:spcPts val="0"/>
              </a:spcBef>
              <a:buNone/>
            </a:pPr>
            <a:r>
              <a:rPr lang="en-US" baseline="0" dirty="0" smtClean="0"/>
              <a:t>Regarding the patient facing app, we think with one more semester's work, it could be shippable and could start being used in some community in beta.  But even more interesting than that, as we mentioned, we put together potential a list of how building out the Medication Adherence Support System might be chunked up to fit within the CS6440 class framework--that would be fun to watch evolve. </a:t>
            </a:r>
          </a:p>
        </p:txBody>
      </p:sp>
    </p:spTree>
    <p:extLst>
      <p:ext uri="{BB962C8B-B14F-4D97-AF65-F5344CB8AC3E}">
        <p14:creationId xmlns:p14="http://schemas.microsoft.com/office/powerpoint/2010/main" val="16459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0" rtl="0">
              <a:lnSpc>
                <a:spcPct val="100000"/>
              </a:lnSpc>
              <a:spcBef>
                <a:spcPts val="0"/>
              </a:spcBef>
              <a:buNone/>
            </a:pPr>
            <a:r>
              <a:rPr lang="en-US" baseline="0" dirty="0" smtClean="0"/>
              <a:t>It's been a great semester.  We've learned a lot. Special thank you to our CDC mentor Skip </a:t>
            </a:r>
            <a:r>
              <a:rPr lang="en-US" baseline="0" dirty="0" err="1" smtClean="0"/>
              <a:t>Cleelland</a:t>
            </a:r>
            <a:r>
              <a:rPr lang="en-US" baseline="0" dirty="0" smtClean="0"/>
              <a:t> and our TA, Tia Pope, and of course to Dr. </a:t>
            </a:r>
            <a:r>
              <a:rPr lang="en-US" baseline="0" dirty="0" err="1" smtClean="0"/>
              <a:t>Braunstein</a:t>
            </a:r>
            <a:r>
              <a:rPr lang="en-US" baseline="0" dirty="0" smtClean="0"/>
              <a:t> for putting together a great class. That's all we had to share.  Thanks for listening.  </a:t>
            </a:r>
          </a:p>
        </p:txBody>
      </p:sp>
    </p:spTree>
    <p:extLst>
      <p:ext uri="{BB962C8B-B14F-4D97-AF65-F5344CB8AC3E}">
        <p14:creationId xmlns:p14="http://schemas.microsoft.com/office/powerpoint/2010/main" val="11897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r>
              <a:rPr lang="en-US" dirty="0" smtClean="0"/>
              <a:t>This</a:t>
            </a:r>
            <a:r>
              <a:rPr lang="en-US" baseline="0" dirty="0" smtClean="0"/>
              <a:t> semester, we’ve been </a:t>
            </a:r>
            <a:r>
              <a:rPr lang="en" dirty="0" smtClean="0"/>
              <a:t>working </a:t>
            </a:r>
            <a:r>
              <a:rPr lang="en" dirty="0"/>
              <a:t>on the Medication Adherence problem.</a:t>
            </a:r>
          </a:p>
          <a:p>
            <a:pPr lvl="0">
              <a:spcBef>
                <a:spcPts val="0"/>
              </a:spcBef>
              <a:buNone/>
            </a:pPr>
            <a:endParaRPr dirty="0"/>
          </a:p>
          <a:p>
            <a:pPr lvl="0">
              <a:spcBef>
                <a:spcPts val="0"/>
              </a:spcBef>
              <a:buNone/>
            </a:pPr>
            <a:r>
              <a:rPr lang="en" dirty="0"/>
              <a:t>People not taking their meds as prescribed </a:t>
            </a:r>
            <a:r>
              <a:rPr lang="en" dirty="0" smtClean="0"/>
              <a:t>costs</a:t>
            </a:r>
            <a:r>
              <a:rPr lang="en-US" baseline="0" dirty="0" smtClean="0"/>
              <a:t> </a:t>
            </a:r>
            <a:r>
              <a:rPr lang="en" dirty="0" smtClean="0"/>
              <a:t>lives </a:t>
            </a:r>
            <a:r>
              <a:rPr lang="en" dirty="0"/>
              <a:t>and money.  </a:t>
            </a:r>
            <a:r>
              <a:rPr lang="en-US" dirty="0" smtClean="0"/>
              <a:t>It </a:t>
            </a:r>
            <a:r>
              <a:rPr lang="en" dirty="0" smtClean="0"/>
              <a:t>causes </a:t>
            </a:r>
            <a:r>
              <a:rPr lang="en-US" dirty="0" smtClean="0"/>
              <a:t>medical </a:t>
            </a:r>
            <a:r>
              <a:rPr lang="en" dirty="0" smtClean="0"/>
              <a:t>complication</a:t>
            </a:r>
            <a:r>
              <a:rPr lang="en-US" dirty="0" smtClean="0"/>
              <a:t>s and even death.</a:t>
            </a:r>
            <a:r>
              <a:rPr lang="en-US" baseline="0" dirty="0" smtClean="0"/>
              <a:t> It also drives up health care costs in a number of ways including </a:t>
            </a:r>
            <a:r>
              <a:rPr lang="en-US" dirty="0" smtClean="0"/>
              <a:t>increasing the number</a:t>
            </a:r>
            <a:r>
              <a:rPr lang="en-US" baseline="0" dirty="0" smtClean="0"/>
              <a:t> of </a:t>
            </a:r>
            <a:endParaRPr lang="en-US" dirty="0" smtClean="0"/>
          </a:p>
          <a:p>
            <a:pPr lvl="0">
              <a:spcBef>
                <a:spcPts val="0"/>
              </a:spcBef>
              <a:buNone/>
            </a:pPr>
            <a:r>
              <a:rPr lang="en-US" dirty="0" smtClean="0"/>
              <a:t>Hospitalizations</a:t>
            </a:r>
            <a:r>
              <a:rPr lang="en-US" baseline="0" dirty="0" smtClean="0"/>
              <a:t> </a:t>
            </a:r>
            <a:r>
              <a:rPr lang="en" dirty="0" smtClean="0"/>
              <a:t>and </a:t>
            </a:r>
            <a:r>
              <a:rPr lang="en" dirty="0"/>
              <a:t>nursing home admissions.</a:t>
            </a:r>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solidFill>
                  <a:schemeClr val="dk1"/>
                </a:solidFill>
              </a:rPr>
              <a:t>Here</a:t>
            </a:r>
            <a:r>
              <a:rPr lang="en-US" baseline="0" dirty="0" smtClean="0">
                <a:solidFill>
                  <a:schemeClr val="dk1"/>
                </a:solidFill>
              </a:rPr>
              <a:t> are the stats. You saw the $290 Billion Dollar annual cost and 125,000 deaths every year on the last page</a:t>
            </a:r>
            <a:r>
              <a:rPr lang="mr-IN" baseline="0" dirty="0" smtClean="0">
                <a:solidFill>
                  <a:schemeClr val="dk1"/>
                </a:solidFill>
              </a:rPr>
              <a:t>…</a:t>
            </a:r>
            <a:r>
              <a:rPr lang="en-US" baseline="0" dirty="0" smtClean="0">
                <a:solidFill>
                  <a:schemeClr val="dk1"/>
                </a:solidFill>
              </a:rPr>
              <a:t>we were surprised when we saw the problem’s impact.  The fact that the adherence rates haven’t changed over the last three decades was really surprising and made us ask: what are we doing about this?</a:t>
            </a:r>
            <a:endParaRPr dirty="0">
              <a:solidFill>
                <a:schemeClr val="dk1"/>
              </a:solidFill>
            </a:endParaRPr>
          </a:p>
        </p:txBody>
      </p:sp>
    </p:spTree>
    <p:extLst>
      <p:ext uri="{BB962C8B-B14F-4D97-AF65-F5344CB8AC3E}">
        <p14:creationId xmlns:p14="http://schemas.microsoft.com/office/powerpoint/2010/main" val="129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US" sz="900" dirty="0" smtClean="0">
                <a:solidFill>
                  <a:srgbClr val="454545"/>
                </a:solidFill>
              </a:rPr>
              <a:t>It's </a:t>
            </a:r>
            <a:r>
              <a:rPr lang="en" sz="900" dirty="0" smtClean="0">
                <a:solidFill>
                  <a:srgbClr val="454545"/>
                </a:solidFill>
              </a:rPr>
              <a:t>is </a:t>
            </a:r>
            <a:r>
              <a:rPr lang="en" sz="900" dirty="0">
                <a:solidFill>
                  <a:srgbClr val="454545"/>
                </a:solidFill>
              </a:rPr>
              <a:t>a big, multi-part </a:t>
            </a:r>
            <a:r>
              <a:rPr lang="en" sz="900" dirty="0" smtClean="0">
                <a:solidFill>
                  <a:srgbClr val="454545"/>
                </a:solidFill>
              </a:rPr>
              <a:t>problem</a:t>
            </a:r>
            <a:r>
              <a:rPr lang="mr-IN" sz="900" dirty="0" smtClean="0">
                <a:solidFill>
                  <a:srgbClr val="454545"/>
                </a:solidFill>
              </a:rPr>
              <a:t>…</a:t>
            </a:r>
            <a:r>
              <a:rPr lang="en-US" sz="900" dirty="0" smtClean="0">
                <a:solidFill>
                  <a:srgbClr val="454545"/>
                </a:solidFill>
              </a:rPr>
              <a:t> and t</a:t>
            </a:r>
            <a:r>
              <a:rPr lang="en" sz="900" dirty="0" smtClean="0">
                <a:solidFill>
                  <a:srgbClr val="454545"/>
                </a:solidFill>
              </a:rPr>
              <a:t>here’s </a:t>
            </a:r>
            <a:r>
              <a:rPr lang="en" sz="900" dirty="0">
                <a:solidFill>
                  <a:srgbClr val="454545"/>
                </a:solidFill>
              </a:rPr>
              <a:t>lots of value </a:t>
            </a:r>
            <a:r>
              <a:rPr lang="en-US" sz="900" dirty="0" smtClean="0">
                <a:solidFill>
                  <a:srgbClr val="454545"/>
                </a:solidFill>
              </a:rPr>
              <a:t>in solving it.</a:t>
            </a:r>
          </a:p>
          <a:p>
            <a:pPr lvl="0" rt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So some folks from the Centers</a:t>
            </a:r>
            <a:r>
              <a:rPr lang="en-US" sz="900" baseline="0" dirty="0" smtClean="0">
                <a:solidFill>
                  <a:srgbClr val="454545"/>
                </a:solidFill>
              </a:rPr>
              <a:t> </a:t>
            </a:r>
            <a:r>
              <a:rPr lang="en-US" sz="900" dirty="0" smtClean="0">
                <a:solidFill>
                  <a:srgbClr val="454545"/>
                </a:solidFill>
              </a:rPr>
              <a:t>for Disease Control wrote a project proposal to help do that.</a:t>
            </a:r>
            <a:r>
              <a:rPr lang="en-US" sz="900" baseline="0" dirty="0" smtClean="0">
                <a:solidFill>
                  <a:srgbClr val="454545"/>
                </a:solidFill>
              </a:rPr>
              <a:t> We </a:t>
            </a:r>
            <a:r>
              <a:rPr lang="en-US" sz="900" dirty="0" smtClean="0">
                <a:solidFill>
                  <a:srgbClr val="454545"/>
                </a:solidFill>
              </a:rPr>
              <a:t>took their </a:t>
            </a:r>
            <a:r>
              <a:rPr lang="en-US" sz="900" baseline="0" dirty="0" smtClean="0">
                <a:solidFill>
                  <a:srgbClr val="454545"/>
                </a:solidFill>
              </a:rPr>
              <a:t>proposal </a:t>
            </a:r>
            <a:r>
              <a:rPr lang="en-US" sz="900" dirty="0" smtClean="0">
                <a:solidFill>
                  <a:srgbClr val="454545"/>
                </a:solidFill>
              </a:rPr>
              <a:t>as our challenge and developed the conceptual architecture you see here.</a:t>
            </a:r>
          </a:p>
          <a:p>
            <a:pPr lvl="0" rt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There’s a lot on this page,</a:t>
            </a:r>
            <a:r>
              <a:rPr lang="en-US" sz="900" baseline="0" dirty="0" smtClean="0">
                <a:solidFill>
                  <a:srgbClr val="454545"/>
                </a:solidFill>
              </a:rPr>
              <a:t> so if you’d like to spend a little more time with it, just press the pause button.</a:t>
            </a:r>
            <a:endParaRPr lang="en-US" sz="900" dirty="0" smtClean="0">
              <a:solidFill>
                <a:srgbClr val="454545"/>
              </a:solidFill>
            </a:endParaRPr>
          </a:p>
          <a:p>
            <a:pPr lvl="0" rtl="0">
              <a:lnSpc>
                <a:spcPct val="115000"/>
              </a:lnSpc>
              <a:spcBef>
                <a:spcPts val="0"/>
              </a:spcBef>
              <a:buNone/>
            </a:pPr>
            <a:endParaRPr lang="en-US" sz="900" dirty="0" smtClean="0">
              <a:solidFill>
                <a:srgbClr val="454545"/>
              </a:solidFill>
            </a:endParaRPr>
          </a:p>
          <a:p>
            <a:pPr lvl="0">
              <a:lnSpc>
                <a:spcPct val="115000"/>
              </a:lnSpc>
              <a:spcBef>
                <a:spcPts val="0"/>
              </a:spcBef>
              <a:buNone/>
            </a:pPr>
            <a:r>
              <a:rPr lang="en-US" sz="900" dirty="0" smtClean="0">
                <a:solidFill>
                  <a:srgbClr val="454545"/>
                </a:solidFill>
              </a:rPr>
              <a:t>[ CUT Let me briefly walk you through it.  The solution has five main components:  </a:t>
            </a:r>
          </a:p>
          <a:p>
            <a:pPr lv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First, there’s a mobile app for patients.  (That’s #1 on the diagram)</a:t>
            </a:r>
          </a:p>
          <a:p>
            <a:pPr lvl="0" rt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Next, there’s wiring that gets data to</a:t>
            </a:r>
            <a:r>
              <a:rPr lang="en-US" sz="900" baseline="0" dirty="0" smtClean="0">
                <a:solidFill>
                  <a:srgbClr val="454545"/>
                </a:solidFill>
              </a:rPr>
              <a:t> and from the provider's</a:t>
            </a:r>
            <a:r>
              <a:rPr lang="en-US" sz="900" dirty="0" smtClean="0">
                <a:solidFill>
                  <a:srgbClr val="454545"/>
                </a:solidFill>
              </a:rPr>
              <a:t> EMR</a:t>
            </a:r>
            <a:r>
              <a:rPr lang="en-US" sz="900" baseline="0" dirty="0" smtClean="0">
                <a:solidFill>
                  <a:srgbClr val="454545"/>
                </a:solidFill>
              </a:rPr>
              <a:t> system (that's number 2)</a:t>
            </a:r>
            <a:endParaRPr lang="en-US" sz="900" dirty="0" smtClean="0">
              <a:solidFill>
                <a:srgbClr val="454545"/>
              </a:solidFill>
            </a:endParaRPr>
          </a:p>
          <a:p>
            <a:pPr lv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Third,</a:t>
            </a:r>
            <a:r>
              <a:rPr lang="en-US" sz="900" baseline="0" dirty="0" smtClean="0">
                <a:solidFill>
                  <a:srgbClr val="454545"/>
                </a:solidFill>
              </a:rPr>
              <a:t> there’s </a:t>
            </a:r>
            <a:r>
              <a:rPr lang="en-US" sz="900" dirty="0" smtClean="0">
                <a:solidFill>
                  <a:srgbClr val="454545"/>
                </a:solidFill>
              </a:rPr>
              <a:t>a “big-data” and analytics component that’s used to model adherence </a:t>
            </a:r>
            <a:r>
              <a:rPr lang="en-US" sz="900" baseline="0" dirty="0" smtClean="0">
                <a:solidFill>
                  <a:srgbClr val="454545"/>
                </a:solidFill>
              </a:rPr>
              <a:t>(that's numbers 4, and 5 on the diagram)</a:t>
            </a:r>
            <a:endParaRPr lang="en-US" sz="900" dirty="0" smtClean="0">
              <a:solidFill>
                <a:srgbClr val="454545"/>
              </a:solidFill>
            </a:endParaRPr>
          </a:p>
          <a:p>
            <a:pPr lv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Fourth,</a:t>
            </a:r>
            <a:r>
              <a:rPr lang="en-US" sz="900" baseline="0" dirty="0" smtClean="0">
                <a:solidFill>
                  <a:srgbClr val="454545"/>
                </a:solidFill>
              </a:rPr>
              <a:t> </a:t>
            </a:r>
            <a:r>
              <a:rPr lang="en-US" sz="900" dirty="0" smtClean="0">
                <a:solidFill>
                  <a:srgbClr val="454545"/>
                </a:solidFill>
              </a:rPr>
              <a:t>we’ve got a few custom User Interfaces:  there’s one for </a:t>
            </a:r>
            <a:r>
              <a:rPr lang="en-US" sz="900" baseline="0" dirty="0" smtClean="0">
                <a:solidFill>
                  <a:srgbClr val="454545"/>
                </a:solidFill>
              </a:rPr>
              <a:t>Public Health Professionals (that’s component #6). </a:t>
            </a:r>
          </a:p>
          <a:p>
            <a:pPr lvl="0" rtl="0">
              <a:lnSpc>
                <a:spcPct val="115000"/>
              </a:lnSpc>
              <a:spcBef>
                <a:spcPts val="0"/>
              </a:spcBef>
              <a:buNone/>
            </a:pPr>
            <a:r>
              <a:rPr lang="en-US" sz="900" dirty="0" smtClean="0">
                <a:solidFill>
                  <a:srgbClr val="454545"/>
                </a:solidFill>
              </a:rPr>
              <a:t>There's also a custom Healthcare</a:t>
            </a:r>
            <a:r>
              <a:rPr lang="en-US" sz="900" baseline="0" dirty="0" smtClean="0">
                <a:solidFill>
                  <a:srgbClr val="454545"/>
                </a:solidFill>
              </a:rPr>
              <a:t> </a:t>
            </a:r>
            <a:r>
              <a:rPr lang="en-US" sz="900" dirty="0" smtClean="0">
                <a:solidFill>
                  <a:srgbClr val="454545"/>
                </a:solidFill>
              </a:rPr>
              <a:t>Provider UI which augments the provider's existing EMR</a:t>
            </a:r>
            <a:r>
              <a:rPr lang="en-US" sz="900" baseline="0" dirty="0" smtClean="0">
                <a:solidFill>
                  <a:srgbClr val="454545"/>
                </a:solidFill>
              </a:rPr>
              <a:t> system, and a Power User UI to do more advanced things with the system.</a:t>
            </a:r>
            <a:r>
              <a:rPr lang="en-US" sz="900" dirty="0" smtClean="0">
                <a:solidFill>
                  <a:srgbClr val="454545"/>
                </a:solidFill>
              </a:rPr>
              <a:t>  (that's numbers</a:t>
            </a:r>
            <a:r>
              <a:rPr lang="en-US" sz="900" baseline="0" dirty="0" smtClean="0">
                <a:solidFill>
                  <a:srgbClr val="454545"/>
                </a:solidFill>
              </a:rPr>
              <a:t> 7 and 8 on the diagram).</a:t>
            </a:r>
            <a:endParaRPr lang="en-US" sz="900" dirty="0" smtClean="0">
              <a:solidFill>
                <a:srgbClr val="454545"/>
              </a:solidFill>
            </a:endParaRPr>
          </a:p>
          <a:p>
            <a:pPr lvl="0">
              <a:lnSpc>
                <a:spcPct val="115000"/>
              </a:lnSpc>
              <a:spcBef>
                <a:spcPts val="0"/>
              </a:spcBef>
              <a:buNone/>
            </a:pPr>
            <a:endParaRPr lang="en-US" sz="900" dirty="0" smtClean="0">
              <a:solidFill>
                <a:srgbClr val="454545"/>
              </a:solidFill>
            </a:endParaRPr>
          </a:p>
          <a:p>
            <a:pPr lvl="0">
              <a:lnSpc>
                <a:spcPct val="115000"/>
              </a:lnSpc>
              <a:spcBef>
                <a:spcPts val="0"/>
              </a:spcBef>
              <a:buNone/>
            </a:pPr>
            <a:r>
              <a:rPr lang="en-US" sz="900" dirty="0" smtClean="0">
                <a:solidFill>
                  <a:srgbClr val="454545"/>
                </a:solidFill>
              </a:rPr>
              <a:t>And finally, there's an “intervention management system” that tracks and in some cases administers interventions</a:t>
            </a:r>
            <a:r>
              <a:rPr lang="en-US" sz="900" baseline="0" dirty="0" smtClean="0">
                <a:solidFill>
                  <a:srgbClr val="454545"/>
                </a:solidFill>
              </a:rPr>
              <a:t> (that's number 9)</a:t>
            </a:r>
            <a:r>
              <a:rPr lang="en-US" sz="900" dirty="0" smtClean="0">
                <a:solidFill>
                  <a:srgbClr val="454545"/>
                </a:solidFill>
              </a:rPr>
              <a:t> END CUT]</a:t>
            </a:r>
          </a:p>
          <a:p>
            <a:pPr lvl="0">
              <a:lnSpc>
                <a:spcPct val="115000"/>
              </a:lnSpc>
              <a:spcBef>
                <a:spcPts val="0"/>
              </a:spcBef>
              <a:buNone/>
            </a:pPr>
            <a:endParaRPr lang="en-US" sz="900" dirty="0" smtClean="0">
              <a:solidFill>
                <a:srgbClr val="454545"/>
              </a:solidFill>
            </a:endParaRPr>
          </a:p>
          <a:p>
            <a:pPr lvl="0" rtl="0">
              <a:lnSpc>
                <a:spcPct val="115000"/>
              </a:lnSpc>
              <a:spcBef>
                <a:spcPts val="0"/>
              </a:spcBef>
              <a:buNone/>
            </a:pPr>
            <a:r>
              <a:rPr lang="en-US" sz="900" dirty="0" smtClean="0">
                <a:solidFill>
                  <a:srgbClr val="454545"/>
                </a:solidFill>
              </a:rPr>
              <a:t>It’s a big vision, with a</a:t>
            </a:r>
            <a:r>
              <a:rPr lang="en-US" sz="900" baseline="0" dirty="0" smtClean="0">
                <a:solidFill>
                  <a:srgbClr val="454545"/>
                </a:solidFill>
              </a:rPr>
              <a:t> lot of potential. </a:t>
            </a:r>
            <a:r>
              <a:rPr lang="en-US" sz="900" dirty="0" smtClean="0">
                <a:solidFill>
                  <a:srgbClr val="454545"/>
                </a:solidFill>
              </a:rPr>
              <a:t>But it's way more work than we had time for this semester. So we focused our work on building a POC of the Patient</a:t>
            </a:r>
            <a:r>
              <a:rPr lang="en-US" sz="900" baseline="0" dirty="0" smtClean="0">
                <a:solidFill>
                  <a:srgbClr val="454545"/>
                </a:solidFill>
              </a:rPr>
              <a:t> Facing </a:t>
            </a:r>
            <a:r>
              <a:rPr lang="en-US" sz="900" dirty="0" smtClean="0">
                <a:solidFill>
                  <a:srgbClr val="454545"/>
                </a:solidFill>
              </a:rPr>
              <a:t>App</a:t>
            </a:r>
            <a:r>
              <a:rPr lang="en-US" sz="900" baseline="0" dirty="0" smtClean="0">
                <a:solidFill>
                  <a:srgbClr val="454545"/>
                </a:solidFill>
              </a:rPr>
              <a:t> (that's #1 and #2 in the diagram).  Even though we knew we couldn’t work on all of this, we wanted to invest the time in developing a complete conceptual architecture for two reasons: First, we wanted to be able to put our work into context, and second we thought there'd be value to future classes in being able to more quickly frame up a semester’s worth of work. Our work to focus this semester's efforts would have gone much faster had we had the reference architecture shown here, so we hope it's useful to future classes. Our mentor, Skip </a:t>
            </a:r>
            <a:r>
              <a:rPr lang="en-US" sz="900" baseline="0" dirty="0" err="1" smtClean="0">
                <a:solidFill>
                  <a:srgbClr val="454545"/>
                </a:solidFill>
              </a:rPr>
              <a:t>Clelland</a:t>
            </a:r>
            <a:r>
              <a:rPr lang="en-US" sz="900" baseline="0" dirty="0" smtClean="0">
                <a:solidFill>
                  <a:srgbClr val="454545"/>
                </a:solidFill>
              </a:rPr>
              <a:t>, at the CDC has told us that he plans to use this to inform future development projects; so we’re happy with that. It represents a significant amount of thinking. We used it to create a list of potential future projects, and that list is in our GitHub repo. </a:t>
            </a:r>
          </a:p>
          <a:p>
            <a:pPr lvl="0" rtl="0">
              <a:lnSpc>
                <a:spcPct val="115000"/>
              </a:lnSpc>
              <a:spcBef>
                <a:spcPts val="0"/>
              </a:spcBef>
              <a:buNone/>
            </a:pPr>
            <a:endParaRPr lang="en-US" sz="900" baseline="0" dirty="0" smtClean="0">
              <a:solidFill>
                <a:srgbClr val="454545"/>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So again, our focus this semester was the patient facing app.  Here’s what the </a:t>
            </a:r>
            <a:r>
              <a:rPr lang="en" dirty="0" smtClean="0"/>
              <a:t>architecture </a:t>
            </a:r>
            <a:r>
              <a:rPr lang="en-US" dirty="0" smtClean="0"/>
              <a:t>for that component</a:t>
            </a:r>
            <a:r>
              <a:rPr lang="en-US" baseline="0" dirty="0" smtClean="0"/>
              <a:t> </a:t>
            </a:r>
            <a:r>
              <a:rPr lang="en" dirty="0" smtClean="0"/>
              <a:t>looks like</a:t>
            </a:r>
            <a:r>
              <a:rPr lang="en-US" dirty="0" smtClean="0"/>
              <a:t>.</a:t>
            </a:r>
            <a:r>
              <a:rPr lang="en-US" baseline="0" dirty="0" smtClean="0"/>
              <a:t> </a:t>
            </a:r>
          </a:p>
          <a:p>
            <a:pPr lvl="0">
              <a:spcBef>
                <a:spcPts val="0"/>
              </a:spcBef>
              <a:buNone/>
            </a:pPr>
            <a:endParaRPr lang="en-US" sz="1100" baseline="0" dirty="0" smtClean="0">
              <a:solidFill>
                <a:srgbClr val="454545"/>
              </a:solidFill>
            </a:endParaRPr>
          </a:p>
          <a:p>
            <a:pPr lvl="0">
              <a:spcBef>
                <a:spcPts val="0"/>
              </a:spcBef>
              <a:buNone/>
            </a:pPr>
            <a:r>
              <a:rPr lang="en-US" sz="1100" dirty="0" smtClean="0">
                <a:solidFill>
                  <a:srgbClr val="454545"/>
                </a:solidFill>
              </a:rPr>
              <a:t>This app is a patients’ virtual “pill-box.” There are lots of apps available now that do that, but this one gets prescriptions from the patient’s EHR via FHIR and it also captures patient demographic behavioral</a:t>
            </a:r>
            <a:r>
              <a:rPr lang="en-US" sz="1100" baseline="0" dirty="0" smtClean="0">
                <a:solidFill>
                  <a:srgbClr val="454545"/>
                </a:solidFill>
              </a:rPr>
              <a:t> </a:t>
            </a:r>
            <a:r>
              <a:rPr lang="en-US" sz="1100" dirty="0" smtClean="0">
                <a:solidFill>
                  <a:srgbClr val="454545"/>
                </a:solidFill>
              </a:rPr>
              <a:t>information.</a:t>
            </a:r>
            <a:r>
              <a:rPr lang="en-US" sz="1100" baseline="0" dirty="0" smtClean="0">
                <a:solidFill>
                  <a:srgbClr val="454545"/>
                </a:solidFill>
              </a:rPr>
              <a:t> That’s important because it’s envisioned that census data and other health care record information will be used to understand aspects of medication adherence. Asking patients to include relevant demographic information will augment that data filling in potential holes, and hopefully lead to more meaningful insights.</a:t>
            </a:r>
          </a:p>
          <a:p>
            <a:pPr lvl="0">
              <a:spcBef>
                <a:spcPts val="0"/>
              </a:spcBef>
              <a:buNone/>
            </a:pPr>
            <a:endParaRPr lang="en-US" sz="1100" baseline="0" dirty="0" smtClean="0">
              <a:solidFill>
                <a:srgbClr val="454545"/>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We did a good bit of research on the medication adherence problem in general.  And once we knew we’d be focusing on the patient facing app, we also looked at what virtual pill-box/medication minder apps were available and checked those out.  And lastly, we interviewed staff at the CDC to provide expert user advice and input. Our mentor Skip </a:t>
            </a:r>
            <a:r>
              <a:rPr lang="en-US" baseline="0" dirty="0" err="1" smtClean="0"/>
              <a:t>Clelland</a:t>
            </a:r>
            <a:r>
              <a:rPr lang="en-US" baseline="0" dirty="0" smtClean="0"/>
              <a:t> was very helpful as was Renee Robinson and several others at the CDC.</a:t>
            </a:r>
            <a:endParaRPr lang="en" dirty="0"/>
          </a:p>
        </p:txBody>
      </p:sp>
    </p:spTree>
    <p:extLst>
      <p:ext uri="{BB962C8B-B14F-4D97-AF65-F5344CB8AC3E}">
        <p14:creationId xmlns:p14="http://schemas.microsoft.com/office/powerpoint/2010/main" val="75821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Here are some of the artifacts that came out of our investment in design. You saw the conceptual architecture</a:t>
            </a:r>
            <a:r>
              <a:rPr lang="en-US" baseline="0" dirty="0" smtClean="0"/>
              <a:t> on the right earlier.  In addition to that, we’ve produced a pretty good Use Case Model, Class Diagram, and Component Diagram. </a:t>
            </a:r>
          </a:p>
          <a:p>
            <a:pPr lvl="0">
              <a:spcBef>
                <a:spcPts val="0"/>
              </a:spcBef>
              <a:buNone/>
            </a:pPr>
            <a:endParaRPr lang="en-US" baseline="0" dirty="0" smtClean="0"/>
          </a:p>
          <a:p>
            <a:pPr lvl="0">
              <a:spcBef>
                <a:spcPts val="0"/>
              </a:spcBef>
              <a:buNone/>
            </a:pPr>
            <a:r>
              <a:rPr lang="en-US" baseline="0" dirty="0" smtClean="0"/>
              <a:t>We’re proud of the design work we’ve done.</a:t>
            </a:r>
          </a:p>
          <a:p>
            <a:pPr lvl="0">
              <a:spcBef>
                <a:spcPts val="0"/>
              </a:spcBef>
              <a:buNone/>
            </a:pPr>
            <a:endParaRPr lang="en-US" baseline="0" dirty="0" smtClean="0"/>
          </a:p>
          <a:p>
            <a:pPr lvl="0">
              <a:spcBef>
                <a:spcPts val="0"/>
              </a:spcBef>
              <a:buNone/>
            </a:pPr>
            <a:r>
              <a:rPr lang="en-US" baseline="0" dirty="0" smtClean="0"/>
              <a:t>Okay, so you know we focused on building a patient facing app that would get a patient's medication orders via FHIR, let people setup schedules for when to take their meds, and track whether they took them and if not, why not, so that researchers could understand more about medication adherence. Rather than spend any more time looking at slides, let’s go ahead and show you our demo. For that, I’ll hand it over to my team-mate Arnab </a:t>
            </a:r>
            <a:r>
              <a:rPr lang="en-US" baseline="0" dirty="0" err="1" smtClean="0"/>
              <a:t>Barua</a:t>
            </a:r>
            <a:r>
              <a:rPr lang="en-US" baseline="0" dirty="0" smtClean="0"/>
              <a:t>.  Over to you Arnab.</a:t>
            </a:r>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17872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Thanks Mark. Let</a:t>
            </a:r>
            <a:r>
              <a:rPr lang="en-US" baseline="0" dirty="0" smtClean="0"/>
              <a:t> me give you a tour of our app.</a:t>
            </a:r>
          </a:p>
          <a:p>
            <a:pPr lvl="0">
              <a:spcBef>
                <a:spcPts val="0"/>
              </a:spcBef>
              <a:buNone/>
            </a:pPr>
            <a:endParaRPr lang="en-US" baseline="0" dirty="0" smtClean="0"/>
          </a:p>
          <a:p>
            <a:pPr lvl="0">
              <a:spcBef>
                <a:spcPts val="0"/>
              </a:spcBef>
              <a:buNone/>
            </a:pPr>
            <a:r>
              <a:rPr lang="en-US" baseline="0" dirty="0" smtClean="0"/>
              <a:t>One of the things you heard Mark say that makes our app different than the other pill-minders on the market is that you’re able to pull medication orders via FHIR from a provider’s EMR system. Here you see that we can configure a server connection.  </a:t>
            </a:r>
          </a:p>
          <a:p>
            <a:pPr lvl="0">
              <a:spcBef>
                <a:spcPts val="0"/>
              </a:spcBef>
              <a:buNone/>
            </a:pPr>
            <a:endParaRPr lang="en-US" baseline="0" dirty="0" smtClean="0"/>
          </a:p>
          <a:p>
            <a:pPr lvl="0">
              <a:spcBef>
                <a:spcPts val="0"/>
              </a:spcBef>
              <a:buNone/>
            </a:pPr>
            <a:r>
              <a:rPr lang="en-US" baseline="0" dirty="0" smtClean="0"/>
              <a:t>Once you've got a connection configured, it pulls the medication orders</a:t>
            </a:r>
            <a:r>
              <a:rPr lang="mr-IN" baseline="0" dirty="0" smtClean="0"/>
              <a:t>…</a:t>
            </a:r>
            <a:r>
              <a:rPr lang="en-US" baseline="0" dirty="0" smtClean="0"/>
              <a:t>the idea is that this happens once a day or on demand.  We’re using our old friend Marla Dixon. [show that]</a:t>
            </a:r>
          </a:p>
          <a:p>
            <a:pPr lvl="0">
              <a:spcBef>
                <a:spcPts val="0"/>
              </a:spcBef>
              <a:buNone/>
            </a:pPr>
            <a:endParaRPr lang="en-US" sz="1100" b="0" i="0" u="none" strike="noStrike" kern="1200" baseline="0" dirty="0" smtClean="0">
              <a:solidFill>
                <a:schemeClr val="tx1"/>
              </a:solidFill>
              <a:effectLst/>
              <a:latin typeface="+mn-lt"/>
              <a:ea typeface="+mn-ea"/>
              <a:cs typeface="+mn-cs"/>
            </a:endParaRPr>
          </a:p>
          <a:p>
            <a:pPr lvl="0">
              <a:spcBef>
                <a:spcPts val="0"/>
              </a:spcBef>
              <a:buNone/>
            </a:pPr>
            <a:r>
              <a:rPr lang="en-US" sz="1100" b="0" i="0" u="none" strike="noStrike" kern="1200" baseline="0" dirty="0" smtClean="0">
                <a:solidFill>
                  <a:schemeClr val="tx1"/>
                </a:solidFill>
                <a:effectLst/>
                <a:latin typeface="+mn-lt"/>
                <a:ea typeface="+mn-ea"/>
                <a:cs typeface="+mn-cs"/>
              </a:rPr>
              <a:t>Then we can configure a schedule for medication orders</a:t>
            </a:r>
          </a:p>
          <a:p>
            <a:pPr lvl="0">
              <a:spcBef>
                <a:spcPts val="0"/>
              </a:spcBef>
              <a:buNone/>
            </a:pPr>
            <a:endParaRPr lang="en-US" sz="1100" b="0" i="0" u="none" strike="noStrike" kern="1200" baseline="0" dirty="0" smtClean="0">
              <a:solidFill>
                <a:schemeClr val="tx1"/>
              </a:solidFill>
              <a:effectLst/>
              <a:latin typeface="+mn-lt"/>
              <a:ea typeface="+mn-ea"/>
              <a:cs typeface="+mn-cs"/>
            </a:endParaRPr>
          </a:p>
          <a:p>
            <a:pPr lvl="0">
              <a:spcBef>
                <a:spcPts val="0"/>
              </a:spcBef>
              <a:buNone/>
            </a:pPr>
            <a:r>
              <a:rPr lang="en-US" sz="1100" b="0" i="0" u="none" strike="noStrike" kern="1200" dirty="0" smtClean="0">
                <a:solidFill>
                  <a:schemeClr val="tx1"/>
                </a:solidFill>
                <a:effectLst/>
                <a:latin typeface="+mn-lt"/>
                <a:ea typeface="+mn-ea"/>
                <a:cs typeface="+mn-cs"/>
              </a:rPr>
              <a:t>Configure a Schedule for a Med Order</a:t>
            </a:r>
          </a:p>
          <a:p>
            <a:pPr lvl="0">
              <a:spcBef>
                <a:spcPts val="0"/>
              </a:spcBef>
              <a:buNone/>
            </a:pPr>
            <a:endParaRPr lang="en-US" sz="1100" b="0" i="0" u="none" strike="noStrike" kern="1200" dirty="0" smtClean="0">
              <a:solidFill>
                <a:schemeClr val="tx1"/>
              </a:solidFill>
              <a:effectLst/>
              <a:latin typeface="+mn-lt"/>
              <a:ea typeface="+mn-ea"/>
              <a:cs typeface="+mn-cs"/>
            </a:endParaRPr>
          </a:p>
          <a:p>
            <a:pPr lvl="0">
              <a:spcBef>
                <a:spcPts val="0"/>
              </a:spcBef>
              <a:buNone/>
            </a:pPr>
            <a:r>
              <a:rPr lang="en-US" sz="1100" b="0" i="0" u="none" strike="noStrike" kern="1200" dirty="0" smtClean="0">
                <a:solidFill>
                  <a:schemeClr val="tx1"/>
                </a:solidFill>
                <a:effectLst/>
                <a:latin typeface="+mn-lt"/>
                <a:ea typeface="+mn-ea"/>
                <a:cs typeface="+mn-cs"/>
              </a:rPr>
              <a:t>Show a reminder</a:t>
            </a:r>
          </a:p>
          <a:p>
            <a:pPr lvl="0">
              <a:spcBef>
                <a:spcPts val="0"/>
              </a:spcBef>
              <a:buNone/>
            </a:pPr>
            <a:endParaRPr lang="en-US" sz="1100" b="0" i="0" u="none" strike="noStrike" kern="1200" dirty="0" smtClean="0">
              <a:solidFill>
                <a:schemeClr val="tx1"/>
              </a:solidFill>
              <a:effectLst/>
              <a:latin typeface="+mn-lt"/>
              <a:ea typeface="+mn-ea"/>
              <a:cs typeface="+mn-cs"/>
            </a:endParaRPr>
          </a:p>
          <a:p>
            <a:pPr lvl="0">
              <a:spcBef>
                <a:spcPts val="0"/>
              </a:spcBef>
              <a:buNone/>
            </a:pPr>
            <a:r>
              <a:rPr lang="en-US" sz="1100" b="0" i="0" u="none" strike="noStrike" kern="1200" dirty="0" smtClean="0">
                <a:solidFill>
                  <a:schemeClr val="tx1"/>
                </a:solidFill>
                <a:effectLst/>
                <a:latin typeface="+mn-lt"/>
                <a:ea typeface="+mn-ea"/>
                <a:cs typeface="+mn-cs"/>
              </a:rPr>
              <a:t>Answer that you took the med </a:t>
            </a:r>
            <a:r>
              <a:rPr lang="mr-IN" sz="1100" b="0" i="0" u="none" strike="noStrike" kern="1200" dirty="0" smtClean="0">
                <a:solidFill>
                  <a:schemeClr val="tx1"/>
                </a:solidFill>
                <a:effectLst/>
                <a:latin typeface="+mn-lt"/>
                <a:ea typeface="+mn-ea"/>
                <a:cs typeface="+mn-cs"/>
              </a:rPr>
              <a:t>–</a:t>
            </a:r>
            <a:r>
              <a:rPr lang="en-US" sz="1100" b="0" i="0" u="none" strike="noStrike" kern="1200" dirty="0" smtClean="0">
                <a:solidFill>
                  <a:schemeClr val="tx1"/>
                </a:solidFill>
                <a:effectLst/>
                <a:latin typeface="+mn-lt"/>
                <a:ea typeface="+mn-ea"/>
                <a:cs typeface="+mn-cs"/>
              </a:rPr>
              <a:t> this is important because we track</a:t>
            </a:r>
            <a:r>
              <a:rPr lang="en-US" sz="1100" b="0" i="0" u="none" strike="noStrike" kern="1200" baseline="0" dirty="0" smtClean="0">
                <a:solidFill>
                  <a:schemeClr val="tx1"/>
                </a:solidFill>
                <a:effectLst/>
                <a:latin typeface="+mn-lt"/>
                <a:ea typeface="+mn-ea"/>
                <a:cs typeface="+mn-cs"/>
              </a:rPr>
              <a:t> this information and store it for later.</a:t>
            </a:r>
          </a:p>
          <a:p>
            <a:pPr lvl="0">
              <a:spcBef>
                <a:spcPts val="0"/>
              </a:spcBef>
              <a:buNone/>
            </a:pPr>
            <a:endParaRPr lang="en-US" sz="1100" b="0" i="0" u="none" strike="noStrike" kern="1200" baseline="0" dirty="0" smtClean="0">
              <a:solidFill>
                <a:schemeClr val="tx1"/>
              </a:solidFill>
              <a:effectLst/>
              <a:latin typeface="+mn-lt"/>
              <a:ea typeface="+mn-ea"/>
              <a:cs typeface="+mn-cs"/>
            </a:endParaRPr>
          </a:p>
          <a:p>
            <a:pPr lvl="0">
              <a:spcBef>
                <a:spcPts val="0"/>
              </a:spcBef>
              <a:buNone/>
            </a:pPr>
            <a:r>
              <a:rPr lang="en-US" sz="1100" b="0" i="0" u="none" strike="noStrike" kern="1200" dirty="0" smtClean="0">
                <a:solidFill>
                  <a:schemeClr val="tx1"/>
                </a:solidFill>
                <a:effectLst/>
                <a:latin typeface="+mn-lt"/>
                <a:ea typeface="+mn-ea"/>
                <a:cs typeface="+mn-cs"/>
              </a:rPr>
              <a:t>Show pushing back to FHIR server (simulated provider EMR) </a:t>
            </a:r>
            <a:r>
              <a:rPr lang="mr-IN" sz="1100" b="0" i="0" u="none" strike="noStrike" kern="1200" dirty="0" smtClean="0">
                <a:solidFill>
                  <a:schemeClr val="tx1"/>
                </a:solidFill>
                <a:effectLst/>
                <a:latin typeface="+mn-lt"/>
                <a:ea typeface="+mn-ea"/>
                <a:cs typeface="+mn-cs"/>
              </a:rPr>
              <a:t>–</a:t>
            </a:r>
            <a:r>
              <a:rPr lang="en-US" sz="1100" b="0" i="0" u="none" strike="noStrike" kern="1200" dirty="0" smtClean="0">
                <a:solidFill>
                  <a:schemeClr val="tx1"/>
                </a:solidFill>
                <a:effectLst/>
                <a:latin typeface="+mn-lt"/>
                <a:ea typeface="+mn-ea"/>
                <a:cs typeface="+mn-cs"/>
              </a:rPr>
              <a:t> This use case was</a:t>
            </a:r>
            <a:r>
              <a:rPr lang="en-US" sz="1100" b="0" i="0" u="none" strike="noStrike" kern="1200" baseline="0" dirty="0" smtClean="0">
                <a:solidFill>
                  <a:schemeClr val="tx1"/>
                </a:solidFill>
                <a:effectLst/>
                <a:latin typeface="+mn-lt"/>
                <a:ea typeface="+mn-ea"/>
                <a:cs typeface="+mn-cs"/>
              </a:rPr>
              <a:t> still in progress when we ran out of time.  Base classes are there, but I can’t demo it for you.</a:t>
            </a:r>
          </a:p>
          <a:p>
            <a:pPr lvl="0">
              <a:spcBef>
                <a:spcPts val="0"/>
              </a:spcBef>
              <a:buNone/>
            </a:pPr>
            <a:endParaRPr lang="en-US" sz="1100" b="0" i="0" u="none" strike="noStrike" kern="1200" baseline="0" dirty="0" smtClean="0">
              <a:solidFill>
                <a:schemeClr val="tx1"/>
              </a:solidFill>
              <a:effectLst/>
              <a:latin typeface="+mn-lt"/>
              <a:ea typeface="+mn-ea"/>
              <a:cs typeface="+mn-cs"/>
            </a:endParaRPr>
          </a:p>
          <a:p>
            <a:pPr lvl="0">
              <a:spcBef>
                <a:spcPts val="0"/>
              </a:spcBef>
              <a:buNone/>
            </a:pPr>
            <a:r>
              <a:rPr lang="en-US" sz="1100" b="0" i="0" u="none" strike="noStrike" kern="1200" dirty="0" smtClean="0">
                <a:solidFill>
                  <a:schemeClr val="tx1"/>
                </a:solidFill>
                <a:effectLst/>
                <a:latin typeface="+mn-lt"/>
                <a:ea typeface="+mn-ea"/>
                <a:cs typeface="+mn-cs"/>
              </a:rPr>
              <a:t>Collect Demographic Information</a:t>
            </a:r>
          </a:p>
          <a:p>
            <a:pPr lvl="0">
              <a:spcBef>
                <a:spcPts val="0"/>
              </a:spcBef>
              <a:buNone/>
            </a:pPr>
            <a:endParaRPr lang="en-US" dirty="0" smtClean="0"/>
          </a:p>
          <a:p>
            <a:pPr lvl="0">
              <a:spcBef>
                <a:spcPts val="0"/>
              </a:spcBef>
              <a:buNone/>
            </a:pPr>
            <a:r>
              <a:rPr lang="en-US" dirty="0" smtClean="0"/>
              <a:t>There's</a:t>
            </a:r>
            <a:r>
              <a:rPr lang="en-US" baseline="0" dirty="0" smtClean="0"/>
              <a:t> a quick tour.  Back </a:t>
            </a:r>
            <a:r>
              <a:rPr lang="en-US" dirty="0" smtClean="0"/>
              <a:t>to you Mark.</a:t>
            </a:r>
            <a:endParaRPr dirty="0"/>
          </a:p>
        </p:txBody>
      </p:sp>
    </p:spTree>
    <p:extLst>
      <p:ext uri="{BB962C8B-B14F-4D97-AF65-F5344CB8AC3E}">
        <p14:creationId xmlns:p14="http://schemas.microsoft.com/office/powerpoint/2010/main" val="95797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Thanks Arnab.</a:t>
            </a:r>
          </a:p>
          <a:p>
            <a:pPr lvl="0">
              <a:spcBef>
                <a:spcPts val="0"/>
              </a:spcBef>
              <a:buNone/>
            </a:pPr>
            <a:endParaRPr lang="en-US" baseline="0" dirty="0" smtClean="0"/>
          </a:p>
          <a:p>
            <a:pPr lvl="0">
              <a:spcBef>
                <a:spcPts val="0"/>
              </a:spcBef>
              <a:buNone/>
            </a:pPr>
            <a:r>
              <a:rPr lang="en-US" baseline="0" dirty="0" smtClean="0"/>
              <a:t>Here’s our project plan, updated with latest status as of the end of the project.  You’ll notice lots of green</a:t>
            </a:r>
            <a:r>
              <a:rPr lang="mr-IN" baseline="0" dirty="0" smtClean="0"/>
              <a:t>…</a:t>
            </a:r>
            <a:r>
              <a:rPr lang="en-US" baseline="0" dirty="0" smtClean="0"/>
              <a:t>we’ve made a lot of progress.  We didn't go through a formal testing cycle.  That’s because we didn’t go as quickly with development as we had hoped we would and we prioritized use case implementation over formal testing.</a:t>
            </a:r>
          </a:p>
          <a:p>
            <a:pPr lvl="0">
              <a:spcBef>
                <a:spcPts val="0"/>
              </a:spcBef>
              <a:buNone/>
            </a:pPr>
            <a:endParaRPr lang="en-US" dirty="0" smtClean="0"/>
          </a:p>
          <a:p>
            <a:pPr lvl="0">
              <a:spcBef>
                <a:spcPts val="0"/>
              </a:spcBef>
              <a:buNone/>
            </a:pPr>
            <a:r>
              <a:rPr lang="en-US" baseline="0" dirty="0" smtClean="0"/>
              <a:t>We think we’ve made good progress.  As noted in all of our previous presentations, there was risk in the plan given the </a:t>
            </a:r>
            <a:r>
              <a:rPr lang="en-US" baseline="0" dirty="0" err="1" smtClean="0"/>
              <a:t>unkowns</a:t>
            </a:r>
            <a:r>
              <a:rPr lang="en-US" baseline="0" dirty="0" smtClean="0"/>
              <a:t>, and we’ve had to adapt as we went along based on how quickly we were working through issues.</a:t>
            </a:r>
          </a:p>
          <a:p>
            <a:pPr lvl="0">
              <a:spcBef>
                <a:spcPts val="0"/>
              </a:spcBef>
              <a:buNone/>
            </a:pPr>
            <a:endParaRPr lang="en-US" baseline="0" dirty="0" smtClean="0"/>
          </a:p>
        </p:txBody>
      </p:sp>
    </p:spTree>
    <p:extLst>
      <p:ext uri="{BB962C8B-B14F-4D97-AF65-F5344CB8AC3E}">
        <p14:creationId xmlns:p14="http://schemas.microsoft.com/office/powerpoint/2010/main" val="88333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54"/>
        <p:cNvGrpSpPr/>
        <p:nvPr/>
      </p:nvGrpSpPr>
      <p:grpSpPr>
        <a:xfrm>
          <a:off x="0" y="0"/>
          <a:ext cx="0" cy="0"/>
          <a:chOff x="0" y="0"/>
          <a:chExt cx="0" cy="0"/>
        </a:xfrm>
      </p:grpSpPr>
      <p:grpSp>
        <p:nvGrpSpPr>
          <p:cNvPr id="55" name="Shape 55"/>
          <p:cNvGrpSpPr/>
          <p:nvPr/>
        </p:nvGrpSpPr>
        <p:grpSpPr>
          <a:xfrm>
            <a:off x="6098378" y="4"/>
            <a:ext cx="3045625" cy="2030570"/>
            <a:chOff x="6098378" y="4"/>
            <a:chExt cx="3045625" cy="2030570"/>
          </a:xfrm>
        </p:grpSpPr>
        <p:sp>
          <p:nvSpPr>
            <p:cNvPr id="56" name="Shape 5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61" name="Shape 61"/>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62" name="Shape 62"/>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63" name="Shape 6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64"/>
        <p:cNvGrpSpPr/>
        <p:nvPr/>
      </p:nvGrpSpPr>
      <p:grpSpPr>
        <a:xfrm>
          <a:off x="0" y="0"/>
          <a:ext cx="0" cy="0"/>
          <a:chOff x="0" y="0"/>
          <a:chExt cx="0" cy="0"/>
        </a:xfrm>
      </p:grpSpPr>
      <p:grpSp>
        <p:nvGrpSpPr>
          <p:cNvPr id="65" name="Shape 65"/>
          <p:cNvGrpSpPr/>
          <p:nvPr/>
        </p:nvGrpSpPr>
        <p:grpSpPr>
          <a:xfrm>
            <a:off x="6098378" y="4"/>
            <a:ext cx="3045625" cy="2030570"/>
            <a:chOff x="6098378" y="4"/>
            <a:chExt cx="3045625" cy="2030570"/>
          </a:xfrm>
        </p:grpSpPr>
        <p:sp>
          <p:nvSpPr>
            <p:cNvPr id="66" name="Shape 6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1" name="Shape 71"/>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72" name="Shape 7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3"/>
        <p:cNvGrpSpPr/>
        <p:nvPr/>
      </p:nvGrpSpPr>
      <p:grpSpPr>
        <a:xfrm>
          <a:off x="0" y="0"/>
          <a:ext cx="0" cy="0"/>
          <a:chOff x="0" y="0"/>
          <a:chExt cx="0" cy="0"/>
        </a:xfrm>
      </p:grpSpPr>
      <p:grpSp>
        <p:nvGrpSpPr>
          <p:cNvPr id="74" name="Shape 74"/>
          <p:cNvGrpSpPr/>
          <p:nvPr/>
        </p:nvGrpSpPr>
        <p:grpSpPr>
          <a:xfrm>
            <a:off x="0" y="3903669"/>
            <a:ext cx="9144000" cy="1239925"/>
            <a:chOff x="0" y="3903669"/>
            <a:chExt cx="9144000" cy="1239925"/>
          </a:xfrm>
        </p:grpSpPr>
        <p:sp>
          <p:nvSpPr>
            <p:cNvPr id="75" name="Shape 75"/>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80" name="Shape 80"/>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1" name="Shape 81"/>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2" name="Shape 8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5" name="Shape 85"/>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86" name="Shape 86"/>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87" name="Shape 8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93" name="Shape 93"/>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94" name="Shape 94"/>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95"/>
        <p:cNvGrpSpPr/>
        <p:nvPr/>
      </p:nvGrpSpPr>
      <p:grpSpPr>
        <a:xfrm>
          <a:off x="0" y="0"/>
          <a:ext cx="0" cy="0"/>
          <a:chOff x="0" y="0"/>
          <a:chExt cx="0" cy="0"/>
        </a:xfrm>
      </p:grpSpPr>
      <p:grpSp>
        <p:nvGrpSpPr>
          <p:cNvPr id="96" name="Shape 96"/>
          <p:cNvGrpSpPr/>
          <p:nvPr/>
        </p:nvGrpSpPr>
        <p:grpSpPr>
          <a:xfrm>
            <a:off x="6098378" y="4"/>
            <a:ext cx="3045625" cy="2030570"/>
            <a:chOff x="6098378" y="4"/>
            <a:chExt cx="3045625" cy="2030570"/>
          </a:xfrm>
        </p:grpSpPr>
        <p:sp>
          <p:nvSpPr>
            <p:cNvPr id="97" name="Shape 97"/>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102" name="Shape 102"/>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03" name="Shape 10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4"/>
        <p:cNvGrpSpPr/>
        <p:nvPr/>
      </p:nvGrpSpPr>
      <p:grpSpPr>
        <a:xfrm>
          <a:off x="0" y="0"/>
          <a:ext cx="0" cy="0"/>
          <a:chOff x="0" y="0"/>
          <a:chExt cx="0" cy="0"/>
        </a:xfrm>
      </p:grpSpPr>
      <p:sp>
        <p:nvSpPr>
          <p:cNvPr id="105" name="Shape 105"/>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106" name="Shape 106"/>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07" name="Shape 107"/>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108" name="Shape 108"/>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09" name="Shape 10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110" name="Shape 11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113" name="Shape 11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114"/>
        <p:cNvGrpSpPr/>
        <p:nvPr/>
      </p:nvGrpSpPr>
      <p:grpSpPr>
        <a:xfrm>
          <a:off x="0" y="0"/>
          <a:ext cx="0" cy="0"/>
          <a:chOff x="0" y="0"/>
          <a:chExt cx="0" cy="0"/>
        </a:xfrm>
      </p:grpSpPr>
      <p:grpSp>
        <p:nvGrpSpPr>
          <p:cNvPr id="115" name="Shape 115"/>
          <p:cNvGrpSpPr/>
          <p:nvPr/>
        </p:nvGrpSpPr>
        <p:grpSpPr>
          <a:xfrm>
            <a:off x="6098378" y="4"/>
            <a:ext cx="3045625" cy="2030570"/>
            <a:chOff x="6098378" y="4"/>
            <a:chExt cx="3045625" cy="2030570"/>
          </a:xfrm>
        </p:grpSpPr>
        <p:sp>
          <p:nvSpPr>
            <p:cNvPr id="116" name="Shape 116"/>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21" name="Shape 121"/>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122" name="Shape 122"/>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123" name="Shape 123"/>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4"/>
        <p:cNvGrpSpPr/>
        <p:nvPr/>
      </p:nvGrpSpPr>
      <p:grpSpPr>
        <a:xfrm>
          <a:off x="0" y="0"/>
          <a:ext cx="0" cy="0"/>
          <a:chOff x="0" y="0"/>
          <a:chExt cx="0" cy="0"/>
        </a:xfrm>
      </p:grpSpPr>
      <p:sp>
        <p:nvSpPr>
          <p:cNvPr id="125" name="Shape 12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eg"/><Relationship Id="rId5" Type="http://schemas.microsoft.com/office/2007/relationships/hdphoto" Target="../media/hdphoto1.wdp"/><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blog.evisit.com/top-apps-improve-medication-adherence"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ctrTitle"/>
          </p:nvPr>
        </p:nvSpPr>
        <p:spPr>
          <a:xfrm>
            <a:off x="140900" y="1927622"/>
            <a:ext cx="9003100" cy="838800"/>
          </a:xfrm>
          <a:prstGeom prst="rect">
            <a:avLst/>
          </a:prstGeom>
        </p:spPr>
        <p:txBody>
          <a:bodyPr lIns="91425" tIns="91425" rIns="91425" bIns="91425" anchor="b" anchorCtr="0">
            <a:noAutofit/>
          </a:bodyPr>
          <a:lstStyle/>
          <a:p>
            <a:pPr lvl="0" rtl="0">
              <a:spcBef>
                <a:spcPts val="0"/>
              </a:spcBef>
              <a:buNone/>
            </a:pPr>
            <a:r>
              <a:rPr lang="en" sz="3600" dirty="0"/>
              <a:t>Medication Adherence </a:t>
            </a:r>
            <a:r>
              <a:rPr lang="en" sz="3600" dirty="0" smtClean="0"/>
              <a:t>Support</a:t>
            </a:r>
            <a:r>
              <a:rPr lang="en-US" sz="3600" dirty="0" smtClean="0"/>
              <a:t> </a:t>
            </a:r>
            <a:r>
              <a:rPr lang="en" sz="3600" dirty="0" smtClean="0"/>
              <a:t>System</a:t>
            </a:r>
            <a:endParaRPr lang="en" sz="3600" dirty="0"/>
          </a:p>
          <a:p>
            <a:pPr lvl="0">
              <a:spcBef>
                <a:spcPts val="0"/>
              </a:spcBef>
              <a:buNone/>
            </a:pPr>
            <a:r>
              <a:rPr lang="en" sz="3600" dirty="0"/>
              <a:t>Patient-Facing </a:t>
            </a:r>
            <a:r>
              <a:rPr lang="en" sz="3600" dirty="0" smtClean="0"/>
              <a:t>App</a:t>
            </a:r>
            <a:r>
              <a:rPr lang="en-US" sz="3600" dirty="0" smtClean="0"/>
              <a:t>  </a:t>
            </a:r>
            <a:br>
              <a:rPr lang="en-US" sz="3600" dirty="0" smtClean="0"/>
            </a:br>
            <a:r>
              <a:rPr lang="en-US" sz="3600" dirty="0" smtClean="0"/>
              <a:t>Final Presentation</a:t>
            </a:r>
            <a:endParaRPr lang="en" sz="3600" dirty="0"/>
          </a:p>
        </p:txBody>
      </p:sp>
      <p:sp>
        <p:nvSpPr>
          <p:cNvPr id="131" name="Shape 131"/>
          <p:cNvSpPr txBox="1">
            <a:spLocks noGrp="1"/>
          </p:cNvSpPr>
          <p:nvPr>
            <p:ph type="subTitle" idx="1"/>
          </p:nvPr>
        </p:nvSpPr>
        <p:spPr>
          <a:xfrm>
            <a:off x="195238" y="3105112"/>
            <a:ext cx="8222100" cy="432899"/>
          </a:xfrm>
          <a:prstGeom prst="rect">
            <a:avLst/>
          </a:prstGeom>
        </p:spPr>
        <p:txBody>
          <a:bodyPr lIns="91425" tIns="91425" rIns="91425" bIns="91425" anchor="t" anchorCtr="0">
            <a:noAutofit/>
          </a:bodyPr>
          <a:lstStyle/>
          <a:p>
            <a:pPr lvl="0" rtl="0">
              <a:spcBef>
                <a:spcPts val="0"/>
              </a:spcBef>
              <a:buClr>
                <a:srgbClr val="000000"/>
              </a:buClr>
              <a:buSzPct val="61111"/>
              <a:buFont typeface="Arial"/>
              <a:buNone/>
            </a:pPr>
            <a:r>
              <a:rPr lang="en" sz="1800" dirty="0"/>
              <a:t>FHIR STOP is...</a:t>
            </a:r>
          </a:p>
          <a:p>
            <a:pPr marL="457200" lvl="0" indent="-342900" rtl="0">
              <a:spcBef>
                <a:spcPts val="0"/>
              </a:spcBef>
              <a:buSzPct val="100000"/>
              <a:buChar char="-"/>
            </a:pPr>
            <a:r>
              <a:rPr lang="en" sz="1800" dirty="0"/>
              <a:t>Arnab </a:t>
            </a:r>
            <a:r>
              <a:rPr lang="en" sz="1800" dirty="0" err="1" smtClean="0"/>
              <a:t>Barua</a:t>
            </a:r>
            <a:r>
              <a:rPr lang="en-US" sz="1800" dirty="0" smtClean="0"/>
              <a:t> (Narrator)</a:t>
            </a:r>
            <a:endParaRPr lang="en" sz="1800" dirty="0"/>
          </a:p>
          <a:p>
            <a:pPr marL="457200" lvl="0" indent="-342900" rtl="0">
              <a:spcBef>
                <a:spcPts val="0"/>
              </a:spcBef>
              <a:buSzPct val="100000"/>
              <a:buChar char="-"/>
            </a:pPr>
            <a:r>
              <a:rPr lang="en" sz="1800" dirty="0"/>
              <a:t>Adam </a:t>
            </a:r>
            <a:r>
              <a:rPr lang="en" sz="1800" dirty="0" err="1"/>
              <a:t>Hachey</a:t>
            </a:r>
            <a:r>
              <a:rPr lang="en" sz="1800" dirty="0"/>
              <a:t> </a:t>
            </a:r>
          </a:p>
          <a:p>
            <a:pPr marL="457200" lvl="0" indent="-342900" rtl="0">
              <a:spcBef>
                <a:spcPts val="0"/>
              </a:spcBef>
              <a:buSzPct val="100000"/>
              <a:buChar char="-"/>
            </a:pPr>
            <a:r>
              <a:rPr lang="en" sz="1800" dirty="0"/>
              <a:t>Mark Mullison </a:t>
            </a:r>
            <a:r>
              <a:rPr lang="en-US" sz="1800" dirty="0" smtClean="0"/>
              <a:t>(Narrator)</a:t>
            </a:r>
            <a:endParaRPr lang="en" sz="1800" dirty="0"/>
          </a:p>
          <a:p>
            <a:pPr marL="457200" lvl="0" indent="-342900" rtl="0">
              <a:spcBef>
                <a:spcPts val="0"/>
              </a:spcBef>
              <a:buSzPct val="100000"/>
              <a:buChar char="-"/>
            </a:pPr>
            <a:r>
              <a:rPr lang="en" sz="1800" dirty="0"/>
              <a:t>Dominick </a:t>
            </a:r>
            <a:r>
              <a:rPr lang="en" sz="1800" dirty="0" err="1" smtClean="0"/>
              <a:t>Roselli</a:t>
            </a:r>
            <a:r>
              <a:rPr lang="en-US" sz="1800" dirty="0" smtClean="0"/>
              <a:t> </a:t>
            </a:r>
            <a:endParaRPr lang="en" sz="1800" dirty="0"/>
          </a:p>
          <a:p>
            <a:pPr marL="457200" lvl="0" indent="-342900" rtl="0">
              <a:spcBef>
                <a:spcPts val="0"/>
              </a:spcBef>
              <a:buSzPct val="100000"/>
              <a:buChar char="-"/>
            </a:pPr>
            <a:r>
              <a:rPr lang="en" sz="1800" dirty="0" err="1"/>
              <a:t>Jiankun</a:t>
            </a:r>
            <a:r>
              <a:rPr lang="en" sz="1800" dirty="0"/>
              <a:t> </a:t>
            </a:r>
            <a:r>
              <a:rPr lang="en" sz="1800" dirty="0" smtClean="0"/>
              <a:t>Sun</a:t>
            </a:r>
            <a:endParaRPr lang="en" sz="1800" dirty="0"/>
          </a:p>
        </p:txBody>
      </p:sp>
      <p:sp>
        <p:nvSpPr>
          <p:cNvPr id="132" name="Shape 132"/>
          <p:cNvSpPr txBox="1"/>
          <p:nvPr/>
        </p:nvSpPr>
        <p:spPr>
          <a:xfrm>
            <a:off x="195238" y="2662917"/>
            <a:ext cx="5037600" cy="5457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lt1"/>
                </a:solidFill>
              </a:rPr>
              <a:t>CS 6440: Introduction to Health Informatics - Fall 2016 - Georgia Tech</a:t>
            </a:r>
          </a:p>
          <a:p>
            <a:pPr lvl="0" rtl="0">
              <a:spcBef>
                <a:spcPts val="0"/>
              </a:spcBef>
              <a:buNone/>
            </a:pPr>
            <a:endParaRPr sz="12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9513">
        <p:fade/>
      </p:transition>
    </mc:Choice>
    <mc:Fallback xmlns="">
      <p:transition spd="med" advTm="9513">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84882"/>
            <a:ext cx="9144000" cy="2387395"/>
          </a:xfrm>
          <a:prstGeom prst="rect">
            <a:avLst/>
          </a:prstGeom>
        </p:spPr>
      </p:pic>
    </p:spTree>
    <p:extLst>
      <p:ext uri="{BB962C8B-B14F-4D97-AF65-F5344CB8AC3E}">
        <p14:creationId xmlns:p14="http://schemas.microsoft.com/office/powerpoint/2010/main" val="753349456"/>
      </p:ext>
    </p:extLst>
  </p:cSld>
  <p:clrMapOvr>
    <a:masterClrMapping/>
  </p:clrMapOvr>
  <mc:AlternateContent xmlns:mc="http://schemas.openxmlformats.org/markup-compatibility/2006" xmlns:p14="http://schemas.microsoft.com/office/powerpoint/2010/main">
    <mc:Choice Requires="p14">
      <p:transition spd="med" p14:dur="700" advTm="14946">
        <p:fade/>
      </p:transition>
    </mc:Choice>
    <mc:Fallback xmlns="">
      <p:transition spd="med" advTm="14946">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239519"/>
            <a:ext cx="8520600" cy="607800"/>
          </a:xfrm>
          <a:prstGeom prst="rect">
            <a:avLst/>
          </a:prstGeom>
        </p:spPr>
        <p:txBody>
          <a:bodyPr lIns="91425" tIns="91425" rIns="91425" bIns="91425" anchor="t" anchorCtr="0">
            <a:noAutofit/>
          </a:bodyPr>
          <a:lstStyle/>
          <a:p>
            <a:pPr lvl="0" rtl="0">
              <a:spcBef>
                <a:spcPts val="0"/>
              </a:spcBef>
              <a:buNone/>
            </a:pPr>
            <a:r>
              <a:rPr lang="en-US" sz="2800" dirty="0" smtClean="0"/>
              <a:t>What’s new with our work/Where did we innovate?</a:t>
            </a:r>
            <a:endParaRPr lang="en" sz="2800" dirty="0"/>
          </a:p>
        </p:txBody>
      </p:sp>
      <p:sp>
        <p:nvSpPr>
          <p:cNvPr id="133" name="Shape 133"/>
          <p:cNvSpPr txBox="1">
            <a:spLocks noGrp="1"/>
          </p:cNvSpPr>
          <p:nvPr>
            <p:ph type="body" idx="1"/>
          </p:nvPr>
        </p:nvSpPr>
        <p:spPr>
          <a:xfrm>
            <a:off x="257456" y="1222125"/>
            <a:ext cx="8520600" cy="2427725"/>
          </a:xfrm>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US" dirty="0" smtClean="0"/>
              <a:t>Sync prescriptions and administration information with provider EMR</a:t>
            </a:r>
            <a:r>
              <a:rPr lang="en-US" dirty="0"/>
              <a:t> </a:t>
            </a:r>
            <a:r>
              <a:rPr lang="en-US" dirty="0" smtClean="0"/>
              <a:t>systems via FHIR</a:t>
            </a:r>
          </a:p>
          <a:p>
            <a:pPr marL="457200" lvl="0" indent="-228600" rtl="0">
              <a:lnSpc>
                <a:spcPct val="100000"/>
              </a:lnSpc>
              <a:spcBef>
                <a:spcPts val="0"/>
              </a:spcBef>
              <a:buChar char="●"/>
            </a:pPr>
            <a:r>
              <a:rPr lang="en-US" dirty="0" smtClean="0"/>
              <a:t>Gather demographic information about the patients </a:t>
            </a:r>
          </a:p>
          <a:p>
            <a:pPr marL="457200" lvl="0" indent="-228600" rtl="0">
              <a:lnSpc>
                <a:spcPct val="100000"/>
              </a:lnSpc>
              <a:spcBef>
                <a:spcPts val="0"/>
              </a:spcBef>
              <a:buChar char="●"/>
            </a:pPr>
            <a:r>
              <a:rPr lang="en-US" dirty="0" smtClean="0"/>
              <a:t>App asks users why they didn’t take their meds (if they didn’t) and gathers that information</a:t>
            </a:r>
          </a:p>
          <a:p>
            <a:pPr marL="457200" lvl="0" indent="-228600" rtl="0">
              <a:lnSpc>
                <a:spcPct val="100000"/>
              </a:lnSpc>
              <a:spcBef>
                <a:spcPts val="0"/>
              </a:spcBef>
              <a:buChar char="●"/>
            </a:pPr>
            <a:r>
              <a:rPr lang="en-US" dirty="0" smtClean="0"/>
              <a:t>The Medication Adherence Support System offers a comprehensive solution framework that not only will help solve the problem, but allows for efficacy measurement of any number of initiatives through </a:t>
            </a:r>
            <a:br>
              <a:rPr lang="en-US" dirty="0" smtClean="0"/>
            </a:br>
            <a:r>
              <a:rPr lang="en-US" dirty="0" smtClean="0"/>
              <a:t>propensity score matching</a:t>
            </a:r>
          </a:p>
        </p:txBody>
      </p:sp>
    </p:spTree>
    <p:extLst>
      <p:ext uri="{BB962C8B-B14F-4D97-AF65-F5344CB8AC3E}">
        <p14:creationId xmlns:p14="http://schemas.microsoft.com/office/powerpoint/2010/main" val="1756334298"/>
      </p:ext>
    </p:extLst>
  </p:cSld>
  <p:clrMapOvr>
    <a:masterClrMapping/>
  </p:clrMapOvr>
  <mc:AlternateContent xmlns:mc="http://schemas.openxmlformats.org/markup-compatibility/2006" xmlns:p14="http://schemas.microsoft.com/office/powerpoint/2010/main">
    <mc:Choice Requires="p14">
      <p:transition spd="med" p14:dur="700" advTm="27629">
        <p:fade/>
      </p:transition>
    </mc:Choice>
    <mc:Fallback xmlns="">
      <p:transition spd="med" advTm="27629">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64466" y="0"/>
            <a:ext cx="8520600" cy="607800"/>
          </a:xfrm>
          <a:prstGeom prst="rect">
            <a:avLst/>
          </a:prstGeom>
        </p:spPr>
        <p:txBody>
          <a:bodyPr lIns="91425" tIns="91425" rIns="91425" bIns="91425" anchor="t" anchorCtr="0">
            <a:noAutofit/>
          </a:bodyPr>
          <a:lstStyle/>
          <a:p>
            <a:pPr lvl="0" rtl="0">
              <a:spcBef>
                <a:spcPts val="0"/>
              </a:spcBef>
              <a:buNone/>
            </a:pPr>
            <a:r>
              <a:rPr lang="en-US" dirty="0" smtClean="0"/>
              <a:t>Summary:  So how did it all end?</a:t>
            </a:r>
            <a:endParaRPr lang="en" dirty="0"/>
          </a:p>
        </p:txBody>
      </p:sp>
      <p:sp>
        <p:nvSpPr>
          <p:cNvPr id="133" name="Shape 133"/>
          <p:cNvSpPr txBox="1">
            <a:spLocks noGrp="1"/>
          </p:cNvSpPr>
          <p:nvPr>
            <p:ph type="body" idx="1"/>
          </p:nvPr>
        </p:nvSpPr>
        <p:spPr>
          <a:xfrm>
            <a:off x="164466" y="831821"/>
            <a:ext cx="8520600" cy="2427725"/>
          </a:xfrm>
          <a:prstGeom prst="rect">
            <a:avLst/>
          </a:prstGeom>
        </p:spPr>
        <p:txBody>
          <a:bodyPr lIns="91425" tIns="91425" rIns="91425" bIns="91425" anchor="t" anchorCtr="0">
            <a:noAutofit/>
          </a:bodyPr>
          <a:lstStyle/>
          <a:p>
            <a:pPr marL="228600" lvl="0" rtl="0">
              <a:lnSpc>
                <a:spcPct val="100000"/>
              </a:lnSpc>
              <a:spcBef>
                <a:spcPts val="0"/>
              </a:spcBef>
            </a:pPr>
            <a:r>
              <a:rPr lang="en-US" sz="1600" dirty="0" smtClean="0"/>
              <a:t>This semester we</a:t>
            </a:r>
            <a:r>
              <a:rPr lang="mr-IN" sz="1600" dirty="0" smtClean="0"/>
              <a:t>…</a:t>
            </a:r>
            <a:endParaRPr lang="en-US" sz="1600" dirty="0" smtClean="0"/>
          </a:p>
          <a:p>
            <a:pPr marL="457200" indent="-228600">
              <a:lnSpc>
                <a:spcPct val="100000"/>
              </a:lnSpc>
              <a:buFont typeface="Roboto"/>
              <a:buChar char="●"/>
            </a:pPr>
            <a:r>
              <a:rPr lang="mr-IN" sz="1600" dirty="0"/>
              <a:t>…</a:t>
            </a:r>
            <a:r>
              <a:rPr lang="en-US" sz="1600" dirty="0"/>
              <a:t>had a big, ambiguous problem that we worked through and put together a framework that provides a context for our work and future projects</a:t>
            </a:r>
            <a:r>
              <a:rPr lang="en-US" sz="1600" dirty="0" smtClean="0"/>
              <a:t>.</a:t>
            </a:r>
          </a:p>
          <a:p>
            <a:pPr marL="457200" lvl="0" indent="-228600" rtl="0">
              <a:lnSpc>
                <a:spcPct val="100000"/>
              </a:lnSpc>
              <a:spcBef>
                <a:spcPts val="0"/>
              </a:spcBef>
              <a:buChar char="●"/>
            </a:pPr>
            <a:r>
              <a:rPr lang="mr-IN" sz="1600" dirty="0" smtClean="0"/>
              <a:t>…</a:t>
            </a:r>
            <a:r>
              <a:rPr lang="en-US" sz="1600" dirty="0" smtClean="0"/>
              <a:t>were Android Newbies and struggled with the tech but got traction in the end and produced some good work that can be built on by future class teams.</a:t>
            </a:r>
          </a:p>
          <a:p>
            <a:pPr marL="457200" lvl="0" indent="-228600" rtl="0">
              <a:lnSpc>
                <a:spcPct val="100000"/>
              </a:lnSpc>
              <a:spcBef>
                <a:spcPts val="0"/>
              </a:spcBef>
              <a:buChar char="●"/>
            </a:pPr>
            <a:r>
              <a:rPr lang="mr-IN" sz="1600" dirty="0" smtClean="0"/>
              <a:t>…</a:t>
            </a:r>
            <a:r>
              <a:rPr lang="en-US" sz="1600" dirty="0" smtClean="0"/>
              <a:t>built a very good proof of concept that links to a FHIR server, gets medication orders, let’s users schedule when they want to take their meds and reminds them when it’s time.  It also captures whether they took the med</a:t>
            </a:r>
          </a:p>
          <a:p>
            <a:pPr marL="457200" lvl="0" indent="-228600" rtl="0">
              <a:lnSpc>
                <a:spcPct val="100000"/>
              </a:lnSpc>
              <a:spcBef>
                <a:spcPts val="0"/>
              </a:spcBef>
              <a:buChar char="●"/>
            </a:pPr>
            <a:r>
              <a:rPr lang="mr-IN" sz="1600" dirty="0" smtClean="0"/>
              <a:t>…</a:t>
            </a:r>
            <a:r>
              <a:rPr lang="en-US" sz="1600" dirty="0" smtClean="0"/>
              <a:t>learned a ton about some Android development, FHIR, and the Medication Adherence problem.</a:t>
            </a:r>
          </a:p>
          <a:p>
            <a:pPr marL="457200" lvl="0" indent="-228600" rtl="0">
              <a:lnSpc>
                <a:spcPct val="100000"/>
              </a:lnSpc>
              <a:spcBef>
                <a:spcPts val="0"/>
              </a:spcBef>
              <a:buChar char="●"/>
            </a:pPr>
            <a:endParaRPr lang="en-US" dirty="0" smtClean="0"/>
          </a:p>
        </p:txBody>
      </p:sp>
    </p:spTree>
    <p:extLst>
      <p:ext uri="{BB962C8B-B14F-4D97-AF65-F5344CB8AC3E}">
        <p14:creationId xmlns:p14="http://schemas.microsoft.com/office/powerpoint/2010/main" val="1018454305"/>
      </p:ext>
    </p:extLst>
  </p:cSld>
  <p:clrMapOvr>
    <a:masterClrMapping/>
  </p:clrMapOvr>
  <mc:AlternateContent xmlns:mc="http://schemas.openxmlformats.org/markup-compatibility/2006" xmlns:p14="http://schemas.microsoft.com/office/powerpoint/2010/main">
    <mc:Choice Requires="p14">
      <p:transition spd="med" p14:dur="700" advTm="23194">
        <p:fade/>
      </p:transition>
    </mc:Choice>
    <mc:Fallback xmlns="">
      <p:transition spd="med" advTm="23194">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239519"/>
            <a:ext cx="8520600" cy="607800"/>
          </a:xfrm>
          <a:prstGeom prst="rect">
            <a:avLst/>
          </a:prstGeom>
        </p:spPr>
        <p:txBody>
          <a:bodyPr lIns="91425" tIns="91425" rIns="91425" bIns="91425" anchor="t" anchorCtr="0">
            <a:noAutofit/>
          </a:bodyPr>
          <a:lstStyle/>
          <a:p>
            <a:pPr lvl="0" rtl="0">
              <a:spcBef>
                <a:spcPts val="0"/>
              </a:spcBef>
              <a:buNone/>
            </a:pPr>
            <a:r>
              <a:rPr lang="en-US" dirty="0" smtClean="0"/>
              <a:t>What’s next for this project?</a:t>
            </a:r>
            <a:endParaRPr lang="en" dirty="0"/>
          </a:p>
        </p:txBody>
      </p:sp>
      <p:sp>
        <p:nvSpPr>
          <p:cNvPr id="133" name="Shape 133"/>
          <p:cNvSpPr txBox="1">
            <a:spLocks noGrp="1"/>
          </p:cNvSpPr>
          <p:nvPr>
            <p:ph type="body" idx="1"/>
          </p:nvPr>
        </p:nvSpPr>
        <p:spPr>
          <a:xfrm>
            <a:off x="311700" y="1012898"/>
            <a:ext cx="8520600" cy="2427725"/>
          </a:xfrm>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US" dirty="0" smtClean="0"/>
              <a:t>Stage is set for future iterations to turn our “proof-of-concept” into a shippable product.</a:t>
            </a:r>
          </a:p>
          <a:p>
            <a:pPr marL="457200" lvl="0" indent="-228600" rtl="0">
              <a:lnSpc>
                <a:spcPct val="100000"/>
              </a:lnSpc>
              <a:spcBef>
                <a:spcPts val="0"/>
              </a:spcBef>
              <a:buChar char="●"/>
            </a:pPr>
            <a:r>
              <a:rPr lang="en-US" dirty="0" smtClean="0"/>
              <a:t>Framework is available for at least a dozen really interesting future projects.</a:t>
            </a:r>
          </a:p>
          <a:p>
            <a:pPr marL="457200" lvl="0" indent="-228600" rtl="0">
              <a:lnSpc>
                <a:spcPct val="100000"/>
              </a:lnSpc>
              <a:spcBef>
                <a:spcPts val="0"/>
              </a:spcBef>
              <a:buChar char="●"/>
            </a:pPr>
            <a:r>
              <a:rPr lang="en-US" dirty="0" smtClean="0"/>
              <a:t>And of course</a:t>
            </a:r>
            <a:r>
              <a:rPr lang="mr-IN" dirty="0" smtClean="0"/>
              <a:t>…</a:t>
            </a:r>
            <a:r>
              <a:rPr lang="en-US" dirty="0" smtClean="0"/>
              <a:t> we’re looking forward to checking out some of the great work that our classmates did this semester and enjoying the holiday season!</a:t>
            </a:r>
          </a:p>
          <a:p>
            <a:pPr marL="457200" lvl="0" indent="-228600" rtl="0">
              <a:lnSpc>
                <a:spcPct val="100000"/>
              </a:lnSpc>
              <a:spcBef>
                <a:spcPts val="0"/>
              </a:spcBef>
              <a:buChar char="●"/>
            </a:pPr>
            <a:endParaRPr lang="en-US" dirty="0" smtClean="0"/>
          </a:p>
        </p:txBody>
      </p:sp>
    </p:spTree>
    <p:extLst>
      <p:ext uri="{BB962C8B-B14F-4D97-AF65-F5344CB8AC3E}">
        <p14:creationId xmlns:p14="http://schemas.microsoft.com/office/powerpoint/2010/main" val="1739897032"/>
      </p:ext>
    </p:extLst>
  </p:cSld>
  <p:clrMapOvr>
    <a:masterClrMapping/>
  </p:clrMapOvr>
  <mc:AlternateContent xmlns:mc="http://schemas.openxmlformats.org/markup-compatibility/2006" xmlns:p14="http://schemas.microsoft.com/office/powerpoint/2010/main">
    <mc:Choice Requires="p14">
      <p:transition spd="med" p14:dur="700" advTm="20733">
        <p:fade/>
      </p:transition>
    </mc:Choice>
    <mc:Fallback xmlns="">
      <p:transition spd="med" advTm="20733">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21656" y="3132209"/>
            <a:ext cx="8520600" cy="607800"/>
          </a:xfrm>
          <a:prstGeom prst="rect">
            <a:avLst/>
          </a:prstGeom>
        </p:spPr>
        <p:txBody>
          <a:bodyPr lIns="91425" tIns="91425" rIns="91425" bIns="91425" anchor="t" anchorCtr="0">
            <a:noAutofit/>
          </a:bodyPr>
          <a:lstStyle/>
          <a:p>
            <a:pPr lvl="0" algn="ctr" rtl="0">
              <a:spcBef>
                <a:spcPts val="0"/>
              </a:spcBef>
              <a:buNone/>
            </a:pPr>
            <a:r>
              <a:rPr lang="en-US" sz="2000" dirty="0" smtClean="0"/>
              <a:t>Thanks for checking out our work!</a:t>
            </a:r>
            <a:br>
              <a:rPr lang="en-US" sz="2000" dirty="0" smtClean="0"/>
            </a:br>
            <a:r>
              <a:rPr lang="en-US" sz="2000" dirty="0" smtClean="0"/>
              <a:t/>
            </a:r>
            <a:br>
              <a:rPr lang="en-US" sz="2000" dirty="0" smtClean="0"/>
            </a:br>
            <a:r>
              <a:rPr lang="en-US" sz="1200" dirty="0" smtClean="0"/>
              <a:t>(And don’t forget to take your meds if you’re supposed to!)</a:t>
            </a:r>
            <a:endParaRPr lang="en" sz="1200" dirty="0"/>
          </a:p>
        </p:txBody>
      </p:sp>
      <p:sp>
        <p:nvSpPr>
          <p:cNvPr id="4" name="TextBox 3"/>
          <p:cNvSpPr txBox="1"/>
          <p:nvPr/>
        </p:nvSpPr>
        <p:spPr>
          <a:xfrm>
            <a:off x="484385" y="2662379"/>
            <a:ext cx="1189749" cy="307777"/>
          </a:xfrm>
          <a:prstGeom prst="rect">
            <a:avLst/>
          </a:prstGeom>
          <a:noFill/>
        </p:spPr>
        <p:txBody>
          <a:bodyPr wrap="none" rtlCol="0">
            <a:spAutoFit/>
          </a:bodyPr>
          <a:lstStyle/>
          <a:p>
            <a:r>
              <a:rPr lang="en-US" dirty="0" smtClean="0"/>
              <a:t>Arnab </a:t>
            </a:r>
            <a:r>
              <a:rPr lang="en-US" dirty="0" err="1" smtClean="0"/>
              <a:t>Barua</a:t>
            </a:r>
            <a:endParaRPr lang="en-US" dirty="0"/>
          </a:p>
        </p:txBody>
      </p:sp>
      <p:sp>
        <p:nvSpPr>
          <p:cNvPr id="8" name="TextBox 7"/>
          <p:cNvSpPr txBox="1"/>
          <p:nvPr/>
        </p:nvSpPr>
        <p:spPr>
          <a:xfrm>
            <a:off x="2147403" y="2662379"/>
            <a:ext cx="1309974" cy="307777"/>
          </a:xfrm>
          <a:prstGeom prst="rect">
            <a:avLst/>
          </a:prstGeom>
          <a:noFill/>
        </p:spPr>
        <p:txBody>
          <a:bodyPr wrap="none" rtlCol="0">
            <a:spAutoFit/>
          </a:bodyPr>
          <a:lstStyle/>
          <a:p>
            <a:r>
              <a:rPr lang="en-US" dirty="0" smtClean="0"/>
              <a:t>Adam </a:t>
            </a:r>
            <a:r>
              <a:rPr lang="en-US" dirty="0" err="1" smtClean="0"/>
              <a:t>Hachey</a:t>
            </a:r>
            <a:endParaRPr lang="en-US" dirty="0"/>
          </a:p>
        </p:txBody>
      </p:sp>
      <p:sp>
        <p:nvSpPr>
          <p:cNvPr id="10" name="TextBox 9"/>
          <p:cNvSpPr txBox="1"/>
          <p:nvPr/>
        </p:nvSpPr>
        <p:spPr>
          <a:xfrm>
            <a:off x="7317595" y="2662379"/>
            <a:ext cx="1170513" cy="307777"/>
          </a:xfrm>
          <a:prstGeom prst="rect">
            <a:avLst/>
          </a:prstGeom>
          <a:noFill/>
        </p:spPr>
        <p:txBody>
          <a:bodyPr wrap="none" rtlCol="0">
            <a:spAutoFit/>
          </a:bodyPr>
          <a:lstStyle/>
          <a:p>
            <a:r>
              <a:rPr lang="en-US" dirty="0" err="1" smtClean="0"/>
              <a:t>Jiankun</a:t>
            </a:r>
            <a:r>
              <a:rPr lang="en-US" dirty="0" smtClean="0"/>
              <a:t> Sun</a:t>
            </a:r>
            <a:endParaRPr lang="en-US" dirty="0"/>
          </a:p>
        </p:txBody>
      </p:sp>
      <p:sp>
        <p:nvSpPr>
          <p:cNvPr id="11" name="TextBox 10"/>
          <p:cNvSpPr txBox="1"/>
          <p:nvPr/>
        </p:nvSpPr>
        <p:spPr>
          <a:xfrm>
            <a:off x="5693050" y="2662379"/>
            <a:ext cx="1151277" cy="307777"/>
          </a:xfrm>
          <a:prstGeom prst="rect">
            <a:avLst/>
          </a:prstGeom>
          <a:noFill/>
        </p:spPr>
        <p:txBody>
          <a:bodyPr wrap="none" rtlCol="0">
            <a:spAutoFit/>
          </a:bodyPr>
          <a:lstStyle/>
          <a:p>
            <a:r>
              <a:rPr lang="en-US" dirty="0" smtClean="0"/>
              <a:t>Dom </a:t>
            </a:r>
            <a:r>
              <a:rPr lang="en-US" dirty="0" err="1" smtClean="0"/>
              <a:t>Roselli</a:t>
            </a:r>
            <a:endParaRPr lang="en-US" dirty="0"/>
          </a:p>
        </p:txBody>
      </p:sp>
      <p:sp>
        <p:nvSpPr>
          <p:cNvPr id="12" name="TextBox 11"/>
          <p:cNvSpPr txBox="1"/>
          <p:nvPr/>
        </p:nvSpPr>
        <p:spPr>
          <a:xfrm>
            <a:off x="3930646" y="2662379"/>
            <a:ext cx="1289135" cy="307777"/>
          </a:xfrm>
          <a:prstGeom prst="rect">
            <a:avLst/>
          </a:prstGeom>
          <a:noFill/>
        </p:spPr>
        <p:txBody>
          <a:bodyPr wrap="none" rtlCol="0">
            <a:spAutoFit/>
          </a:bodyPr>
          <a:lstStyle/>
          <a:p>
            <a:r>
              <a:rPr lang="en-US" dirty="0" smtClean="0"/>
              <a:t>Mark Mullison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6104" y="1080079"/>
            <a:ext cx="1388226" cy="152704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2153885" y="1080079"/>
            <a:ext cx="1422556" cy="152704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802861" y="1080080"/>
            <a:ext cx="1343129" cy="1527048"/>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174788" y="1080079"/>
            <a:ext cx="1496512" cy="1527048"/>
          </a:xfrm>
          <a:prstGeom prst="rect">
            <a:avLst/>
          </a:prstGeom>
        </p:spPr>
      </p:pic>
      <p:sp>
        <p:nvSpPr>
          <p:cNvPr id="18" name="TextBox 17"/>
          <p:cNvSpPr txBox="1"/>
          <p:nvPr/>
        </p:nvSpPr>
        <p:spPr>
          <a:xfrm>
            <a:off x="1452860" y="189358"/>
            <a:ext cx="6082114" cy="553998"/>
          </a:xfrm>
          <a:prstGeom prst="rect">
            <a:avLst/>
          </a:prstGeom>
          <a:noFill/>
        </p:spPr>
        <p:txBody>
          <a:bodyPr wrap="none" rtlCol="0">
            <a:spAutoFit/>
          </a:bodyPr>
          <a:lstStyle/>
          <a:p>
            <a:r>
              <a:rPr lang="en-US" sz="3000" dirty="0" smtClean="0">
                <a:solidFill>
                  <a:schemeClr val="tx1"/>
                </a:solidFill>
                <a:latin typeface="Roboto" charset="0"/>
                <a:ea typeface="Roboto" charset="0"/>
                <a:cs typeface="Roboto" charset="0"/>
              </a:rPr>
              <a:t>Team FHIR Stop </a:t>
            </a:r>
            <a:r>
              <a:rPr lang="mr-IN" sz="3000" dirty="0" smtClean="0">
                <a:solidFill>
                  <a:schemeClr val="tx1"/>
                </a:solidFill>
                <a:latin typeface="Roboto" charset="0"/>
                <a:ea typeface="Roboto" charset="0"/>
                <a:cs typeface="Roboto" charset="0"/>
              </a:rPr>
              <a:t>–</a:t>
            </a:r>
            <a:r>
              <a:rPr lang="en-US" sz="3000" dirty="0" smtClean="0">
                <a:solidFill>
                  <a:schemeClr val="tx1"/>
                </a:solidFill>
                <a:latin typeface="Roboto" charset="0"/>
                <a:ea typeface="Roboto" charset="0"/>
                <a:cs typeface="Roboto" charset="0"/>
              </a:rPr>
              <a:t> Fall Term 2016</a:t>
            </a:r>
            <a:endParaRPr lang="en-US" sz="3000" dirty="0">
              <a:solidFill>
                <a:schemeClr val="tx1"/>
              </a:solidFill>
              <a:latin typeface="Roboto" charset="0"/>
              <a:ea typeface="Roboto" charset="0"/>
              <a:cs typeface="Roboto" charset="0"/>
            </a:endParaRPr>
          </a:p>
        </p:txBody>
      </p:sp>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83640" y="1080079"/>
            <a:ext cx="1522597" cy="1527048"/>
          </a:xfrm>
          <a:prstGeom prst="rect">
            <a:avLst/>
          </a:prstGeom>
        </p:spPr>
      </p:pic>
      <p:pic>
        <p:nvPicPr>
          <p:cNvPr id="21" name="Picture 20"/>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84384" y="1080079"/>
            <a:ext cx="1455676" cy="1527048"/>
          </a:xfrm>
          <a:prstGeom prst="rect">
            <a:avLst/>
          </a:prstGeom>
        </p:spPr>
      </p:pic>
    </p:spTree>
    <p:extLst>
      <p:ext uri="{BB962C8B-B14F-4D97-AF65-F5344CB8AC3E}">
        <p14:creationId xmlns:p14="http://schemas.microsoft.com/office/powerpoint/2010/main" val="1247264687"/>
      </p:ext>
    </p:extLst>
  </p:cSld>
  <p:clrMapOvr>
    <a:masterClrMapping/>
  </p:clrMapOvr>
  <mc:AlternateContent xmlns:mc="http://schemas.openxmlformats.org/markup-compatibility/2006" xmlns:p14="http://schemas.microsoft.com/office/powerpoint/2010/main">
    <mc:Choice Requires="p14">
      <p:transition spd="med" p14:dur="700" advTm="13286">
        <p:fade/>
      </p:transition>
    </mc:Choice>
    <mc:Fallback xmlns="">
      <p:transition spd="med" advTm="13286">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233350"/>
            <a:ext cx="8520600" cy="607800"/>
          </a:xfrm>
          <a:prstGeom prst="rect">
            <a:avLst/>
          </a:prstGeom>
        </p:spPr>
        <p:txBody>
          <a:bodyPr lIns="91425" tIns="91425" rIns="91425" bIns="91425" anchor="t" anchorCtr="0">
            <a:noAutofit/>
          </a:bodyPr>
          <a:lstStyle/>
          <a:p>
            <a:pPr lvl="0" rtl="0">
              <a:spcBef>
                <a:spcPts val="0"/>
              </a:spcBef>
              <a:buNone/>
            </a:pPr>
            <a:r>
              <a:rPr lang="en"/>
              <a:t>Medication Adherence - What’s the Problem?</a:t>
            </a:r>
          </a:p>
        </p:txBody>
      </p:sp>
      <p:sp>
        <p:nvSpPr>
          <p:cNvPr id="138" name="Shape 138"/>
          <p:cNvSpPr txBox="1">
            <a:spLocks noGrp="1"/>
          </p:cNvSpPr>
          <p:nvPr>
            <p:ph type="body" idx="1"/>
          </p:nvPr>
        </p:nvSpPr>
        <p:spPr>
          <a:xfrm>
            <a:off x="311700" y="1229875"/>
            <a:ext cx="3904200" cy="3004800"/>
          </a:xfrm>
          <a:prstGeom prst="rect">
            <a:avLst/>
          </a:prstGeom>
        </p:spPr>
        <p:txBody>
          <a:bodyPr lIns="91425" tIns="91425" rIns="91425" bIns="91425" anchor="t" anchorCtr="0">
            <a:noAutofit/>
          </a:bodyPr>
          <a:lstStyle/>
          <a:p>
            <a:pPr marL="457200" lvl="0" indent="-228600" rtl="0">
              <a:spcBef>
                <a:spcPts val="0"/>
              </a:spcBef>
              <a:buChar char="●"/>
            </a:pPr>
            <a:r>
              <a:rPr lang="en" b="1"/>
              <a:t>Medication Adherence</a:t>
            </a:r>
            <a:r>
              <a:rPr lang="en"/>
              <a:t> is the degree to which a patient adheres to a prescribed medication regimen.</a:t>
            </a:r>
          </a:p>
          <a:p>
            <a:pPr marL="457200" lvl="0" indent="-228600" rtl="0">
              <a:spcBef>
                <a:spcPts val="0"/>
              </a:spcBef>
              <a:buChar char="●"/>
            </a:pPr>
            <a:r>
              <a:rPr lang="en"/>
              <a:t>In 2010, </a:t>
            </a:r>
            <a:r>
              <a:rPr lang="en" b="1"/>
              <a:t>Non/Low-Adherence </a:t>
            </a:r>
            <a:r>
              <a:rPr lang="en"/>
              <a:t>caused an estimated 125,000 deaths and cost US$290 billion*</a:t>
            </a:r>
          </a:p>
          <a:p>
            <a:pPr lvl="0" rtl="0">
              <a:spcBef>
                <a:spcPts val="0"/>
              </a:spcBef>
              <a:buNone/>
            </a:pPr>
            <a:endParaRPr/>
          </a:p>
        </p:txBody>
      </p:sp>
      <p:sp>
        <p:nvSpPr>
          <p:cNvPr id="140" name="Shape 140"/>
          <p:cNvSpPr txBox="1"/>
          <p:nvPr/>
        </p:nvSpPr>
        <p:spPr>
          <a:xfrm>
            <a:off x="4884675" y="841150"/>
            <a:ext cx="3767100" cy="428700"/>
          </a:xfrm>
          <a:prstGeom prst="rect">
            <a:avLst/>
          </a:prstGeom>
          <a:noFill/>
          <a:ln>
            <a:noFill/>
          </a:ln>
        </p:spPr>
        <p:txBody>
          <a:bodyPr lIns="91425" tIns="91425" rIns="91425" bIns="91425" anchor="t" anchorCtr="0">
            <a:noAutofit/>
          </a:bodyPr>
          <a:lstStyle/>
          <a:p>
            <a:pPr lvl="0">
              <a:spcBef>
                <a:spcPts val="0"/>
              </a:spcBef>
              <a:buNone/>
            </a:pPr>
            <a:r>
              <a:rPr lang="en" sz="1200"/>
              <a:t>“Drugs don’t work in patients that don’t take them.” </a:t>
            </a:r>
            <a:br>
              <a:rPr lang="en" sz="1200"/>
            </a:br>
            <a:r>
              <a:rPr lang="en" sz="1200"/>
              <a:t>              </a:t>
            </a:r>
            <a:r>
              <a:rPr lang="en" sz="1000" i="1"/>
              <a:t>- Former US Surgeon General Dr. C. Everett Koop</a:t>
            </a:r>
          </a:p>
        </p:txBody>
      </p:sp>
      <p:sp>
        <p:nvSpPr>
          <p:cNvPr id="141" name="Shape 141"/>
          <p:cNvSpPr txBox="1"/>
          <p:nvPr/>
        </p:nvSpPr>
        <p:spPr>
          <a:xfrm>
            <a:off x="59825" y="4617125"/>
            <a:ext cx="6520800" cy="369900"/>
          </a:xfrm>
          <a:prstGeom prst="rect">
            <a:avLst/>
          </a:prstGeom>
          <a:noFill/>
          <a:ln>
            <a:noFill/>
          </a:ln>
        </p:spPr>
        <p:txBody>
          <a:bodyPr lIns="91425" tIns="91425" rIns="91425" bIns="91425" anchor="t" anchorCtr="0">
            <a:noAutofit/>
          </a:bodyPr>
          <a:lstStyle/>
          <a:p>
            <a:pPr lvl="0" rtl="0">
              <a:spcBef>
                <a:spcPts val="0"/>
              </a:spcBef>
              <a:buNone/>
            </a:pPr>
            <a:r>
              <a:rPr lang="en" sz="700"/>
              <a:t>*</a:t>
            </a:r>
            <a:r>
              <a:rPr lang="en" sz="700" i="1" u="sng"/>
              <a:t>The 21st Century Intelligent Pharmacy Project: The Importance of Medication Adherence</a:t>
            </a:r>
            <a:r>
              <a:rPr lang="en" sz="700" i="1"/>
              <a:t>, 2010, Center for Health Transformation, page 1.</a:t>
            </a:r>
          </a:p>
        </p:txBody>
      </p:sp>
      <p:pic>
        <p:nvPicPr>
          <p:cNvPr id="8" name="Shape 13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166600" y="1396950"/>
            <a:ext cx="4328700" cy="3004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19980">
        <p:fade/>
      </p:transition>
    </mc:Choice>
    <mc:Fallback xmlns="">
      <p:transition spd="med" advTm="1998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35725"/>
            <a:ext cx="8520600" cy="607800"/>
          </a:xfrm>
          <a:prstGeom prst="rect">
            <a:avLst/>
          </a:prstGeom>
        </p:spPr>
        <p:txBody>
          <a:bodyPr lIns="91425" tIns="91425" rIns="91425" bIns="91425" anchor="t" anchorCtr="0">
            <a:noAutofit/>
          </a:bodyPr>
          <a:lstStyle/>
          <a:p>
            <a:pPr lvl="0">
              <a:spcBef>
                <a:spcPts val="0"/>
              </a:spcBef>
              <a:buNone/>
            </a:pPr>
            <a:r>
              <a:rPr lang="en" dirty="0"/>
              <a:t>Costs of Low/Non-Adherence</a:t>
            </a:r>
          </a:p>
        </p:txBody>
      </p:sp>
      <p:sp>
        <p:nvSpPr>
          <p:cNvPr id="114" name="Shape 114"/>
          <p:cNvSpPr txBox="1">
            <a:spLocks noGrp="1"/>
          </p:cNvSpPr>
          <p:nvPr>
            <p:ph type="body" idx="1"/>
          </p:nvPr>
        </p:nvSpPr>
        <p:spPr>
          <a:xfrm>
            <a:off x="382950" y="901563"/>
            <a:ext cx="7859700" cy="3221400"/>
          </a:xfrm>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 sz="1600" dirty="0"/>
              <a:t>Annual Cost in 2010: $290 billion</a:t>
            </a:r>
          </a:p>
          <a:p>
            <a:pPr marL="457200" lvl="0" indent="-228600" rtl="0">
              <a:lnSpc>
                <a:spcPct val="100000"/>
              </a:lnSpc>
              <a:spcBef>
                <a:spcPts val="0"/>
              </a:spcBef>
              <a:buChar char="●"/>
            </a:pPr>
            <a:r>
              <a:rPr lang="en" sz="1600" dirty="0"/>
              <a:t>Other stats:</a:t>
            </a:r>
          </a:p>
          <a:p>
            <a:pPr marL="914400" lvl="1" indent="-228600" rtl="0">
              <a:lnSpc>
                <a:spcPct val="100000"/>
              </a:lnSpc>
              <a:spcBef>
                <a:spcPts val="0"/>
              </a:spcBef>
              <a:buChar char="○"/>
            </a:pPr>
            <a:r>
              <a:rPr lang="en" sz="1600" dirty="0"/>
              <a:t>125,000 Americans die annually from low medication adherence</a:t>
            </a:r>
          </a:p>
          <a:p>
            <a:pPr marL="914400" lvl="1" indent="-228600" rtl="0">
              <a:lnSpc>
                <a:spcPct val="100000"/>
              </a:lnSpc>
              <a:spcBef>
                <a:spcPts val="0"/>
              </a:spcBef>
              <a:buChar char="○"/>
            </a:pPr>
            <a:r>
              <a:rPr lang="en" sz="1600" dirty="0"/>
              <a:t>Ten to 25% of hospital and nursing home admissions result from poor compliance</a:t>
            </a:r>
          </a:p>
          <a:p>
            <a:pPr marL="914400" lvl="1" indent="-228600" rtl="0">
              <a:lnSpc>
                <a:spcPct val="100000"/>
              </a:lnSpc>
              <a:spcBef>
                <a:spcPts val="0"/>
              </a:spcBef>
              <a:buChar char="○"/>
            </a:pPr>
            <a:r>
              <a:rPr lang="en" sz="1600" dirty="0"/>
              <a:t>Up to 40% of patients don’t adhere to their treatment regimes</a:t>
            </a:r>
          </a:p>
          <a:p>
            <a:pPr marL="914400" lvl="1" indent="-228600" rtl="0">
              <a:lnSpc>
                <a:spcPct val="100000"/>
              </a:lnSpc>
              <a:spcBef>
                <a:spcPts val="0"/>
              </a:spcBef>
              <a:buChar char="○"/>
            </a:pPr>
            <a:r>
              <a:rPr lang="en" sz="1600" dirty="0"/>
              <a:t>Up to 20% of new prescriptions go unfilled.</a:t>
            </a:r>
          </a:p>
          <a:p>
            <a:pPr marL="914400" lvl="1" indent="-228600" rtl="0">
              <a:lnSpc>
                <a:spcPct val="100000"/>
              </a:lnSpc>
              <a:spcBef>
                <a:spcPts val="0"/>
              </a:spcBef>
              <a:buChar char="○"/>
            </a:pPr>
            <a:r>
              <a:rPr lang="en" sz="1600" dirty="0"/>
              <a:t>Rates of non-adherence have been stagnant over the past </a:t>
            </a:r>
            <a:r>
              <a:rPr lang="en-US" sz="1600" dirty="0"/>
              <a:t/>
            </a:r>
            <a:br>
              <a:rPr lang="en-US" sz="1600" dirty="0"/>
            </a:br>
            <a:r>
              <a:rPr lang="en" sz="1600" dirty="0" smtClean="0"/>
              <a:t>three </a:t>
            </a:r>
            <a:r>
              <a:rPr lang="en" sz="1600" dirty="0"/>
              <a:t>decades</a:t>
            </a:r>
          </a:p>
        </p:txBody>
      </p:sp>
      <p:sp>
        <p:nvSpPr>
          <p:cNvPr id="115" name="Shape 115"/>
          <p:cNvSpPr txBox="1"/>
          <p:nvPr/>
        </p:nvSpPr>
        <p:spPr>
          <a:xfrm>
            <a:off x="52500" y="4487013"/>
            <a:ext cx="8520600" cy="441000"/>
          </a:xfrm>
          <a:prstGeom prst="rect">
            <a:avLst/>
          </a:prstGeom>
          <a:noFill/>
          <a:ln>
            <a:noFill/>
          </a:ln>
        </p:spPr>
        <p:txBody>
          <a:bodyPr lIns="91425" tIns="91425" rIns="91425" bIns="91425" anchor="t" anchorCtr="0">
            <a:noAutofit/>
          </a:bodyPr>
          <a:lstStyle/>
          <a:p>
            <a:pPr lvl="0">
              <a:spcBef>
                <a:spcPts val="0"/>
              </a:spcBef>
              <a:buNone/>
            </a:pPr>
            <a:r>
              <a:rPr lang="en" sz="900" dirty="0"/>
              <a:t>Adapted from </a:t>
            </a:r>
            <a:r>
              <a:rPr lang="en" sz="900" i="1" u="sng" dirty="0"/>
              <a:t>The 21st Century Intelligent Pharmacy Project: The Importance of Medication Adherence</a:t>
            </a:r>
            <a:r>
              <a:rPr lang="en" sz="900" i="1" dirty="0"/>
              <a:t>, 2010, </a:t>
            </a:r>
            <a:endParaRPr lang="en-US" sz="900" i="1" dirty="0" smtClean="0"/>
          </a:p>
          <a:p>
            <a:pPr lvl="0">
              <a:spcBef>
                <a:spcPts val="0"/>
              </a:spcBef>
              <a:buNone/>
            </a:pPr>
            <a:r>
              <a:rPr lang="en" sz="900" i="1" dirty="0" smtClean="0"/>
              <a:t>Center </a:t>
            </a:r>
            <a:r>
              <a:rPr lang="en" sz="900" i="1" dirty="0"/>
              <a:t>for Health Transformation, page 1.</a:t>
            </a:r>
          </a:p>
        </p:txBody>
      </p:sp>
    </p:spTree>
    <p:extLst>
      <p:ext uri="{BB962C8B-B14F-4D97-AF65-F5344CB8AC3E}">
        <p14:creationId xmlns:p14="http://schemas.microsoft.com/office/powerpoint/2010/main" val="427350655"/>
      </p:ext>
    </p:extLst>
  </p:cSld>
  <p:clrMapOvr>
    <a:masterClrMapping/>
  </p:clrMapOvr>
  <mc:AlternateContent xmlns:mc="http://schemas.openxmlformats.org/markup-compatibility/2006" xmlns:p14="http://schemas.microsoft.com/office/powerpoint/2010/main">
    <mc:Choice Requires="p14">
      <p:transition spd="med" p14:dur="700" advTm="20642">
        <p:fade/>
      </p:transition>
    </mc:Choice>
    <mc:Fallback xmlns="">
      <p:transition spd="med" advTm="20642">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17750" y="79575"/>
            <a:ext cx="8520600" cy="607800"/>
          </a:xfrm>
          <a:prstGeom prst="rect">
            <a:avLst/>
          </a:prstGeom>
        </p:spPr>
        <p:txBody>
          <a:bodyPr lIns="91425" tIns="91425" rIns="91425" bIns="91425" anchor="t" anchorCtr="0">
            <a:noAutofit/>
          </a:bodyPr>
          <a:lstStyle/>
          <a:p>
            <a:pPr lvl="0">
              <a:spcBef>
                <a:spcPts val="0"/>
              </a:spcBef>
              <a:buNone/>
            </a:pPr>
            <a:r>
              <a:rPr lang="en" sz="1800"/>
              <a:t>Medication Adherence Support System (MASS): Conceptual Architecture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413" y="468715"/>
            <a:ext cx="6591300" cy="44185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3067">
        <p:fade/>
      </p:transition>
    </mc:Choice>
    <mc:Fallback xmlns="">
      <p:transition spd="med" advTm="93067">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68925" y="10950"/>
            <a:ext cx="7469700" cy="607800"/>
          </a:xfrm>
          <a:prstGeom prst="rect">
            <a:avLst/>
          </a:prstGeom>
        </p:spPr>
        <p:txBody>
          <a:bodyPr lIns="91425" tIns="91425" rIns="91425" bIns="91425" anchor="t" anchorCtr="0">
            <a:noAutofit/>
          </a:bodyPr>
          <a:lstStyle/>
          <a:p>
            <a:pPr lvl="0" rtl="0">
              <a:spcBef>
                <a:spcPts val="0"/>
              </a:spcBef>
              <a:buNone/>
            </a:pPr>
            <a:r>
              <a:rPr lang="en" sz="2400"/>
              <a:t>MASS Patient Facing App - Architectural Overview</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932" y="491871"/>
            <a:ext cx="8524068" cy="43954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1454">
        <p:fade/>
      </p:transition>
    </mc:Choice>
    <mc:Fallback xmlns="">
      <p:transition spd="med" advTm="41454">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256438"/>
            <a:ext cx="8520600" cy="607800"/>
          </a:xfrm>
          <a:prstGeom prst="rect">
            <a:avLst/>
          </a:prstGeom>
        </p:spPr>
        <p:txBody>
          <a:bodyPr lIns="91425" tIns="91425" rIns="91425" bIns="91425" anchor="t" anchorCtr="0">
            <a:noAutofit/>
          </a:bodyPr>
          <a:lstStyle/>
          <a:p>
            <a:pPr lvl="0" rtl="0">
              <a:spcBef>
                <a:spcPts val="0"/>
              </a:spcBef>
              <a:buNone/>
            </a:pPr>
            <a:r>
              <a:rPr lang="en-US" dirty="0" smtClean="0"/>
              <a:t>What research did we do?</a:t>
            </a:r>
            <a:endParaRPr lang="en" dirty="0"/>
          </a:p>
        </p:txBody>
      </p:sp>
      <p:sp>
        <p:nvSpPr>
          <p:cNvPr id="133" name="Shape 133"/>
          <p:cNvSpPr txBox="1">
            <a:spLocks noGrp="1"/>
          </p:cNvSpPr>
          <p:nvPr>
            <p:ph type="body" idx="1"/>
          </p:nvPr>
        </p:nvSpPr>
        <p:spPr>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 dirty="0"/>
              <a:t>Medication adherence background</a:t>
            </a:r>
          </a:p>
          <a:p>
            <a:pPr marL="457200" lvl="0" indent="-228600" rtl="0">
              <a:lnSpc>
                <a:spcPct val="100000"/>
              </a:lnSpc>
              <a:spcBef>
                <a:spcPts val="0"/>
              </a:spcBef>
              <a:buChar char="●"/>
            </a:pPr>
            <a:r>
              <a:rPr lang="en" dirty="0"/>
              <a:t>Current apps in the market</a:t>
            </a:r>
          </a:p>
          <a:p>
            <a:pPr lvl="0" rtl="0">
              <a:lnSpc>
                <a:spcPct val="100000"/>
              </a:lnSpc>
              <a:spcBef>
                <a:spcPts val="0"/>
              </a:spcBef>
              <a:buNone/>
            </a:pPr>
            <a:endParaRPr dirty="0"/>
          </a:p>
          <a:p>
            <a:pPr marL="457200" lvl="0" indent="-228600" rtl="0">
              <a:lnSpc>
                <a:spcPct val="100000"/>
              </a:lnSpc>
              <a:spcBef>
                <a:spcPts val="0"/>
              </a:spcBef>
              <a:buChar char="●"/>
            </a:pPr>
            <a:endParaRPr lang="en-US" dirty="0" smtClean="0"/>
          </a:p>
          <a:p>
            <a:pPr marL="457200" lvl="0" indent="-228600" rtl="0">
              <a:lnSpc>
                <a:spcPct val="100000"/>
              </a:lnSpc>
              <a:spcBef>
                <a:spcPts val="0"/>
              </a:spcBef>
              <a:buChar char="●"/>
            </a:pPr>
            <a:r>
              <a:rPr lang="en" dirty="0" smtClean="0"/>
              <a:t>Interviews</a:t>
            </a:r>
            <a:r>
              <a:rPr lang="en-US" dirty="0" smtClean="0"/>
              <a:t> with CDC staff regarding usage </a:t>
            </a:r>
            <a:br>
              <a:rPr lang="en-US" dirty="0" smtClean="0"/>
            </a:br>
            <a:r>
              <a:rPr lang="en-US" sz="1000" dirty="0" smtClean="0"/>
              <a:t>(some recordings available in GitHub as .MP3s)</a:t>
            </a:r>
            <a:endParaRPr lang="en" sz="1000" dirty="0"/>
          </a:p>
          <a:p>
            <a:pPr lvl="0" rtl="0">
              <a:lnSpc>
                <a:spcPct val="100000"/>
              </a:lnSpc>
              <a:spcBef>
                <a:spcPts val="300"/>
              </a:spcBef>
              <a:spcAft>
                <a:spcPts val="0"/>
              </a:spcAft>
              <a:buNone/>
            </a:pPr>
            <a:r>
              <a:rPr lang="en-US" sz="900" dirty="0">
                <a:solidFill>
                  <a:schemeClr val="dk1"/>
                </a:solidFill>
                <a:latin typeface="Calibri"/>
                <a:ea typeface="Calibri"/>
                <a:cs typeface="Calibri"/>
                <a:sym typeface="Calibri"/>
              </a:rPr>
              <a:t> </a:t>
            </a:r>
            <a:r>
              <a:rPr lang="en-US" sz="900" dirty="0" smtClean="0">
                <a:solidFill>
                  <a:schemeClr val="dk1"/>
                </a:solidFill>
                <a:latin typeface="Calibri"/>
                <a:ea typeface="Calibri"/>
                <a:cs typeface="Calibri"/>
                <a:sym typeface="Calibri"/>
              </a:rPr>
              <a:t>          </a:t>
            </a:r>
            <a:r>
              <a:rPr lang="en" sz="900" dirty="0" smtClean="0">
                <a:solidFill>
                  <a:schemeClr val="dk1"/>
                </a:solidFill>
                <a:latin typeface="Calibri"/>
                <a:ea typeface="Calibri"/>
                <a:cs typeface="Calibri"/>
                <a:sym typeface="Calibri"/>
              </a:rPr>
              <a:t>Medical </a:t>
            </a:r>
            <a:r>
              <a:rPr lang="en" sz="900" dirty="0">
                <a:solidFill>
                  <a:schemeClr val="dk1"/>
                </a:solidFill>
                <a:latin typeface="Calibri"/>
                <a:ea typeface="Calibri"/>
                <a:cs typeface="Calibri"/>
                <a:sym typeface="Calibri"/>
              </a:rPr>
              <a:t>Adherence Apps: </a:t>
            </a:r>
            <a:r>
              <a:rPr lang="en" sz="900" u="sng" dirty="0">
                <a:solidFill>
                  <a:schemeClr val="hlink"/>
                </a:solidFill>
                <a:latin typeface="Calibri"/>
                <a:ea typeface="Calibri"/>
                <a:cs typeface="Calibri"/>
                <a:sym typeface="Calibri"/>
                <a:hlinkClick r:id="rId3"/>
              </a:rPr>
              <a:t>http://blog.evisit.com/top-apps-improve-medication-adherence</a:t>
            </a:r>
          </a:p>
          <a:p>
            <a:pPr lvl="0" rtl="0">
              <a:lnSpc>
                <a:spcPct val="100000"/>
              </a:lnSpc>
              <a:spcBef>
                <a:spcPts val="300"/>
              </a:spcBef>
              <a:spcAft>
                <a:spcPts val="0"/>
              </a:spcAft>
              <a:buNone/>
            </a:pPr>
            <a:endParaRPr sz="900" dirty="0">
              <a:solidFill>
                <a:schemeClr val="dk1"/>
              </a:solidFill>
              <a:latin typeface="Calibri"/>
              <a:ea typeface="Calibri"/>
              <a:cs typeface="Calibri"/>
              <a:sym typeface="Calibri"/>
            </a:endParaRPr>
          </a:p>
        </p:txBody>
      </p:sp>
      <p:pic>
        <p:nvPicPr>
          <p:cNvPr id="134" name="Shape 134"/>
          <p:cNvPicPr preferRelativeResize="0"/>
          <p:nvPr/>
        </p:nvPicPr>
        <p:blipFill>
          <a:blip r:embed="rId4">
            <a:alphaModFix/>
          </a:blip>
          <a:stretch>
            <a:fillRect/>
          </a:stretch>
        </p:blipFill>
        <p:spPr>
          <a:xfrm>
            <a:off x="3310880" y="2429466"/>
            <a:ext cx="1114425" cy="342900"/>
          </a:xfrm>
          <a:prstGeom prst="rect">
            <a:avLst/>
          </a:prstGeom>
          <a:noFill/>
          <a:ln>
            <a:noFill/>
          </a:ln>
        </p:spPr>
      </p:pic>
      <p:pic>
        <p:nvPicPr>
          <p:cNvPr id="135" name="Shape 135"/>
          <p:cNvPicPr preferRelativeResize="0"/>
          <p:nvPr/>
        </p:nvPicPr>
        <p:blipFill>
          <a:blip r:embed="rId5">
            <a:alphaModFix/>
          </a:blip>
          <a:stretch>
            <a:fillRect/>
          </a:stretch>
        </p:blipFill>
        <p:spPr>
          <a:xfrm>
            <a:off x="862153" y="2273767"/>
            <a:ext cx="2247320" cy="607800"/>
          </a:xfrm>
          <a:prstGeom prst="rect">
            <a:avLst/>
          </a:prstGeom>
          <a:noFill/>
          <a:ln>
            <a:noFill/>
          </a:ln>
        </p:spPr>
      </p:pic>
      <p:pic>
        <p:nvPicPr>
          <p:cNvPr id="136" name="Shape 136"/>
          <p:cNvPicPr preferRelativeResize="0"/>
          <p:nvPr/>
        </p:nvPicPr>
        <p:blipFill>
          <a:blip r:embed="rId6">
            <a:alphaModFix/>
          </a:blip>
          <a:stretch>
            <a:fillRect/>
          </a:stretch>
        </p:blipFill>
        <p:spPr>
          <a:xfrm>
            <a:off x="4846181" y="2184609"/>
            <a:ext cx="842549" cy="910100"/>
          </a:xfrm>
          <a:prstGeom prst="rect">
            <a:avLst/>
          </a:prstGeom>
          <a:noFill/>
          <a:ln>
            <a:noFill/>
          </a:ln>
        </p:spPr>
      </p:pic>
    </p:spTree>
    <p:extLst>
      <p:ext uri="{BB962C8B-B14F-4D97-AF65-F5344CB8AC3E}">
        <p14:creationId xmlns:p14="http://schemas.microsoft.com/office/powerpoint/2010/main" val="130884838"/>
      </p:ext>
    </p:extLst>
  </p:cSld>
  <p:clrMapOvr>
    <a:masterClrMapping/>
  </p:clrMapOvr>
  <mc:AlternateContent xmlns:mc="http://schemas.openxmlformats.org/markup-compatibility/2006" xmlns:p14="http://schemas.microsoft.com/office/powerpoint/2010/main">
    <mc:Choice Requires="p14">
      <p:transition spd="med" p14:dur="700" advTm="26432">
        <p:fade/>
      </p:transition>
    </mc:Choice>
    <mc:Fallback xmlns="">
      <p:transition spd="med" advTm="26432">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263472" y="27602"/>
            <a:ext cx="8570563" cy="607800"/>
          </a:xfrm>
          <a:prstGeom prst="rect">
            <a:avLst/>
          </a:prstGeom>
        </p:spPr>
        <p:txBody>
          <a:bodyPr lIns="91425" tIns="91425" rIns="91425" bIns="91425" anchor="t" anchorCtr="0">
            <a:noAutofit/>
          </a:bodyPr>
          <a:lstStyle/>
          <a:p>
            <a:pPr lvl="0" rtl="0">
              <a:spcBef>
                <a:spcPts val="0"/>
              </a:spcBef>
              <a:buNone/>
            </a:pPr>
            <a:r>
              <a:rPr lang="en-US" dirty="0" smtClean="0"/>
              <a:t>Design</a:t>
            </a:r>
            <a:endParaRPr lang="en"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829" y="1008202"/>
            <a:ext cx="1861396" cy="1301488"/>
          </a:xfrm>
          <a:prstGeom prst="rect">
            <a:avLst/>
          </a:prstGeom>
        </p:spPr>
      </p:pic>
      <p:pic>
        <p:nvPicPr>
          <p:cNvPr id="7" name="Shape 164"/>
          <p:cNvPicPr preferRelativeResize="0"/>
          <p:nvPr/>
        </p:nvPicPr>
        <p:blipFill>
          <a:blip r:embed="rId4">
            <a:alphaModFix/>
          </a:blip>
          <a:stretch>
            <a:fillRect/>
          </a:stretch>
        </p:blipFill>
        <p:spPr>
          <a:xfrm>
            <a:off x="2508225" y="1839985"/>
            <a:ext cx="1663288" cy="1360732"/>
          </a:xfrm>
          <a:prstGeom prst="rect">
            <a:avLst/>
          </a:prstGeom>
          <a:noFill/>
          <a:ln>
            <a:noFill/>
          </a:ln>
        </p:spPr>
      </p:pic>
      <p:pic>
        <p:nvPicPr>
          <p:cNvPr id="8" name="Shape 172"/>
          <p:cNvPicPr preferRelativeResize="0"/>
          <p:nvPr/>
        </p:nvPicPr>
        <p:blipFill>
          <a:blip r:embed="rId5">
            <a:alphaModFix/>
          </a:blip>
          <a:stretch>
            <a:fillRect/>
          </a:stretch>
        </p:blipFill>
        <p:spPr>
          <a:xfrm>
            <a:off x="4407735" y="1260440"/>
            <a:ext cx="1705968" cy="1182059"/>
          </a:xfrm>
          <a:prstGeom prst="rect">
            <a:avLst/>
          </a:prstGeom>
          <a:noFill/>
          <a:ln>
            <a:noFill/>
          </a:ln>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98049" y="1645224"/>
            <a:ext cx="2135986" cy="1431870"/>
          </a:xfrm>
          <a:prstGeom prst="rect">
            <a:avLst/>
          </a:prstGeom>
        </p:spPr>
      </p:pic>
      <p:sp>
        <p:nvSpPr>
          <p:cNvPr id="10" name="TextBox 9"/>
          <p:cNvSpPr txBox="1"/>
          <p:nvPr/>
        </p:nvSpPr>
        <p:spPr>
          <a:xfrm>
            <a:off x="908594" y="682070"/>
            <a:ext cx="1228221" cy="261610"/>
          </a:xfrm>
          <a:prstGeom prst="rect">
            <a:avLst/>
          </a:prstGeom>
          <a:noFill/>
        </p:spPr>
        <p:txBody>
          <a:bodyPr wrap="none" rtlCol="0">
            <a:spAutoFit/>
          </a:bodyPr>
          <a:lstStyle/>
          <a:p>
            <a:r>
              <a:rPr lang="en-US" sz="1100" dirty="0" smtClean="0"/>
              <a:t>Use Case Model</a:t>
            </a:r>
            <a:endParaRPr lang="en-US" sz="1100" dirty="0"/>
          </a:p>
        </p:txBody>
      </p:sp>
      <p:sp>
        <p:nvSpPr>
          <p:cNvPr id="12" name="TextBox 11"/>
          <p:cNvSpPr txBox="1"/>
          <p:nvPr/>
        </p:nvSpPr>
        <p:spPr>
          <a:xfrm>
            <a:off x="2712188" y="1536990"/>
            <a:ext cx="1111202" cy="261610"/>
          </a:xfrm>
          <a:prstGeom prst="rect">
            <a:avLst/>
          </a:prstGeom>
          <a:noFill/>
        </p:spPr>
        <p:txBody>
          <a:bodyPr wrap="none" rtlCol="0">
            <a:spAutoFit/>
          </a:bodyPr>
          <a:lstStyle/>
          <a:p>
            <a:r>
              <a:rPr lang="en-US" sz="1100" smtClean="0"/>
              <a:t>Class Diagram</a:t>
            </a:r>
            <a:endParaRPr lang="en-US" sz="1100" dirty="0"/>
          </a:p>
        </p:txBody>
      </p:sp>
      <p:sp>
        <p:nvSpPr>
          <p:cNvPr id="13" name="TextBox 12"/>
          <p:cNvSpPr txBox="1"/>
          <p:nvPr/>
        </p:nvSpPr>
        <p:spPr>
          <a:xfrm>
            <a:off x="4517567" y="877397"/>
            <a:ext cx="1486304" cy="261610"/>
          </a:xfrm>
          <a:prstGeom prst="rect">
            <a:avLst/>
          </a:prstGeom>
          <a:noFill/>
        </p:spPr>
        <p:txBody>
          <a:bodyPr wrap="none" rtlCol="0">
            <a:spAutoFit/>
          </a:bodyPr>
          <a:lstStyle/>
          <a:p>
            <a:r>
              <a:rPr lang="en-US" sz="1100" smtClean="0"/>
              <a:t>Component Diagram</a:t>
            </a:r>
            <a:endParaRPr lang="en-US" sz="1100" dirty="0"/>
          </a:p>
        </p:txBody>
      </p:sp>
      <p:sp>
        <p:nvSpPr>
          <p:cNvPr id="14" name="TextBox 13"/>
          <p:cNvSpPr txBox="1"/>
          <p:nvPr/>
        </p:nvSpPr>
        <p:spPr>
          <a:xfrm>
            <a:off x="6887178" y="1368225"/>
            <a:ext cx="1689886" cy="261610"/>
          </a:xfrm>
          <a:prstGeom prst="rect">
            <a:avLst/>
          </a:prstGeom>
          <a:noFill/>
        </p:spPr>
        <p:txBody>
          <a:bodyPr wrap="none" rtlCol="0">
            <a:spAutoFit/>
          </a:bodyPr>
          <a:lstStyle/>
          <a:p>
            <a:r>
              <a:rPr lang="en-US" sz="1100" smtClean="0"/>
              <a:t>Conceptual Architecture</a:t>
            </a:r>
            <a:endParaRPr lang="en-US" sz="1100" dirty="0"/>
          </a:p>
        </p:txBody>
      </p:sp>
      <p:sp>
        <p:nvSpPr>
          <p:cNvPr id="11" name="TextBox 10"/>
          <p:cNvSpPr txBox="1"/>
          <p:nvPr/>
        </p:nvSpPr>
        <p:spPr>
          <a:xfrm>
            <a:off x="632751" y="3585012"/>
            <a:ext cx="8201284" cy="276999"/>
          </a:xfrm>
          <a:prstGeom prst="rect">
            <a:avLst/>
          </a:prstGeom>
          <a:noFill/>
        </p:spPr>
        <p:txBody>
          <a:bodyPr wrap="none" rtlCol="0">
            <a:spAutoFit/>
          </a:bodyPr>
          <a:lstStyle/>
          <a:p>
            <a:r>
              <a:rPr lang="en-US" sz="1200" u="sng" dirty="0" smtClean="0"/>
              <a:t>All artifacts available in our GitHub repo at: https</a:t>
            </a:r>
            <a:r>
              <a:rPr lang="en-US" sz="1200" u="sng" dirty="0"/>
              <a:t>://</a:t>
            </a:r>
            <a:r>
              <a:rPr lang="en-US" sz="1200" u="sng" dirty="0" err="1"/>
              <a:t>github.gatech.edu</a:t>
            </a:r>
            <a:r>
              <a:rPr lang="en-US" sz="1200" u="sng" dirty="0"/>
              <a:t>/gt-hit-fall2016/Improving-Medication-Adherence </a:t>
            </a:r>
          </a:p>
        </p:txBody>
      </p:sp>
    </p:spTree>
    <p:extLst>
      <p:ext uri="{BB962C8B-B14F-4D97-AF65-F5344CB8AC3E}">
        <p14:creationId xmlns:p14="http://schemas.microsoft.com/office/powerpoint/2010/main" val="1505434108"/>
      </p:ext>
    </p:extLst>
  </p:cSld>
  <p:clrMapOvr>
    <a:masterClrMapping/>
  </p:clrMapOvr>
  <mc:AlternateContent xmlns:mc="http://schemas.openxmlformats.org/markup-compatibility/2006" xmlns:p14="http://schemas.microsoft.com/office/powerpoint/2010/main">
    <mc:Choice Requires="p14">
      <p:transition spd="med" p14:dur="700" advTm="43308">
        <p:fade/>
      </p:transition>
    </mc:Choice>
    <mc:Fallback xmlns="">
      <p:transition spd="med" advTm="43308">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6" name="TextBox 5"/>
          <p:cNvSpPr txBox="1"/>
          <p:nvPr/>
        </p:nvSpPr>
        <p:spPr>
          <a:xfrm>
            <a:off x="2347993" y="1728061"/>
            <a:ext cx="3568606" cy="307777"/>
          </a:xfrm>
          <a:prstGeom prst="rect">
            <a:avLst/>
          </a:prstGeom>
          <a:noFill/>
        </p:spPr>
        <p:txBody>
          <a:bodyPr wrap="none" rtlCol="0">
            <a:spAutoFit/>
          </a:bodyPr>
          <a:lstStyle/>
          <a:p>
            <a:r>
              <a:rPr lang="en-US" dirty="0" smtClean="0"/>
              <a:t>(Demo - Live Screen Cap with Voice Over)</a:t>
            </a:r>
            <a:endParaRPr lang="en-US" dirty="0"/>
          </a:p>
        </p:txBody>
      </p:sp>
    </p:spTree>
    <p:extLst>
      <p:ext uri="{BB962C8B-B14F-4D97-AF65-F5344CB8AC3E}">
        <p14:creationId xmlns:p14="http://schemas.microsoft.com/office/powerpoint/2010/main" val="1133021686"/>
      </p:ext>
    </p:extLst>
  </p:cSld>
  <p:clrMapOvr>
    <a:masterClrMapping/>
  </p:clrMapOvr>
  <mc:AlternateContent xmlns:mc="http://schemas.openxmlformats.org/markup-compatibility/2006" xmlns:p14="http://schemas.microsoft.com/office/powerpoint/2010/main">
    <mc:Choice Requires="p14">
      <p:transition spd="med" p14:dur="700" advTm="6526">
        <p:fade/>
      </p:transition>
    </mc:Choice>
    <mc:Fallback xmlns="">
      <p:transition spd="med" advTm="6526">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739" y="0"/>
            <a:ext cx="9043259" cy="4879122"/>
          </a:xfrm>
          <a:prstGeom prst="rect">
            <a:avLst/>
          </a:prstGeom>
        </p:spPr>
      </p:pic>
    </p:spTree>
    <p:extLst>
      <p:ext uri="{BB962C8B-B14F-4D97-AF65-F5344CB8AC3E}">
        <p14:creationId xmlns:p14="http://schemas.microsoft.com/office/powerpoint/2010/main" val="1398274343"/>
      </p:ext>
    </p:extLst>
  </p:cSld>
  <p:clrMapOvr>
    <a:masterClrMapping/>
  </p:clrMapOvr>
  <mc:AlternateContent xmlns:mc="http://schemas.openxmlformats.org/markup-compatibility/2006" xmlns:p14="http://schemas.microsoft.com/office/powerpoint/2010/main">
    <mc:Choice Requires="p14">
      <p:transition spd="med" p14:dur="700" advTm="31694">
        <p:fade/>
      </p:transition>
    </mc:Choice>
    <mc:Fallback xmlns="">
      <p:transition spd="med" advTm="31694">
        <p:fade/>
      </p:transition>
    </mc:Fallback>
  </mc:AlternateContent>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1334</TotalTime>
  <Words>2136</Words>
  <Application>Microsoft Macintosh PowerPoint</Application>
  <PresentationFormat>On-screen Show (16:9)</PresentationFormat>
  <Paragraphs>134</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Calibri</vt:lpstr>
      <vt:lpstr>Mangal</vt:lpstr>
      <vt:lpstr>Roboto</vt:lpstr>
      <vt:lpstr>Arial</vt:lpstr>
      <vt:lpstr>simple-light-2</vt:lpstr>
      <vt:lpstr>geometric</vt:lpstr>
      <vt:lpstr>Medication Adherence Support System Patient-Facing App   Final Presentation</vt:lpstr>
      <vt:lpstr>Medication Adherence - What’s the Problem?</vt:lpstr>
      <vt:lpstr>Costs of Low/Non-Adherence</vt:lpstr>
      <vt:lpstr>Medication Adherence Support System (MASS): Conceptual Architecture</vt:lpstr>
      <vt:lpstr>MASS Patient Facing App - Architectural Overview</vt:lpstr>
      <vt:lpstr>What research did we do?</vt:lpstr>
      <vt:lpstr>Design</vt:lpstr>
      <vt:lpstr>PowerPoint Presentation</vt:lpstr>
      <vt:lpstr>PowerPoint Presentation</vt:lpstr>
      <vt:lpstr>PowerPoint Presentation</vt:lpstr>
      <vt:lpstr>What’s new with our work/Where did we innovate?</vt:lpstr>
      <vt:lpstr>Summary:  So how did it all end?</vt:lpstr>
      <vt:lpstr>What’s next for this project?</vt:lpstr>
      <vt:lpstr>Thanks for checking out our work!  (And don’t forget to take your meds if you’re supposed to!)</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Medication Adherence Support System Patient-Facing App Technical Presentation</dc:title>
  <cp:lastModifiedBy>Mark Mullison</cp:lastModifiedBy>
  <cp:revision>122</cp:revision>
  <dcterms:modified xsi:type="dcterms:W3CDTF">2016-12-04T21:00:45Z</dcterms:modified>
</cp:coreProperties>
</file>